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68" r:id="rId4"/>
    <p:sldId id="270" r:id="rId5"/>
    <p:sldId id="273" r:id="rId6"/>
    <p:sldId id="259" r:id="rId7"/>
    <p:sldId id="258" r:id="rId8"/>
    <p:sldId id="260" r:id="rId9"/>
    <p:sldId id="261" r:id="rId10"/>
    <p:sldId id="262" r:id="rId11"/>
    <p:sldId id="263" r:id="rId12"/>
    <p:sldId id="269" r:id="rId13"/>
    <p:sldId id="266" r:id="rId14"/>
    <p:sldId id="267" r:id="rId15"/>
    <p:sldId id="272" r:id="rId16"/>
    <p:sldId id="271" r:id="rId17"/>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1719"/>
    <a:srgbClr val="004B6E"/>
    <a:srgbClr val="005582"/>
    <a:srgbClr val="3FA535"/>
    <a:srgbClr val="FFD8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37" autoAdjust="0"/>
  </p:normalViewPr>
  <p:slideViewPr>
    <p:cSldViewPr>
      <p:cViewPr varScale="1">
        <p:scale>
          <a:sx n="121" d="100"/>
          <a:sy n="121" d="100"/>
        </p:scale>
        <p:origin x="3413" y="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22"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91C38D5-16B0-4065-B83E-0E77FCF800CF}" type="datetimeFigureOut">
              <a:rPr lang="sv-SE" smtClean="0"/>
              <a:t>2023-08-24</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7036CA2-C7C2-4447-B8B1-29E90882C97D}" type="slidenum">
              <a:rPr lang="sv-SE" smtClean="0"/>
              <a:t>‹#›</a:t>
            </a:fld>
            <a:endParaRPr lang="sv-SE"/>
          </a:p>
        </p:txBody>
      </p:sp>
    </p:spTree>
    <p:extLst>
      <p:ext uri="{BB962C8B-B14F-4D97-AF65-F5344CB8AC3E}">
        <p14:creationId xmlns:p14="http://schemas.microsoft.com/office/powerpoint/2010/main" val="203697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resentationsrubrik">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55576" y="2305677"/>
            <a:ext cx="7772400" cy="2073830"/>
          </a:xfrm>
        </p:spPr>
        <p:txBody>
          <a:bodyPr>
            <a:noAutofit/>
          </a:bodyPr>
          <a:lstStyle>
            <a:lvl1pPr algn="l">
              <a:defRPr sz="5400" baseline="0">
                <a:solidFill>
                  <a:schemeClr val="tx1"/>
                </a:solidFill>
              </a:defRPr>
            </a:lvl1pPr>
          </a:lstStyle>
          <a:p>
            <a:r>
              <a:rPr lang="sv-SE" dirty="0"/>
              <a:t>Klicka här för att skriva huvudrubrik</a:t>
            </a:r>
          </a:p>
        </p:txBody>
      </p:sp>
      <p:sp>
        <p:nvSpPr>
          <p:cNvPr id="3" name="Underrubrik 2"/>
          <p:cNvSpPr>
            <a:spLocks noGrp="1"/>
          </p:cNvSpPr>
          <p:nvPr>
            <p:ph type="subTitle" idx="1" hasCustomPrompt="1"/>
          </p:nvPr>
        </p:nvSpPr>
        <p:spPr>
          <a:xfrm>
            <a:off x="755576" y="4379506"/>
            <a:ext cx="7048872" cy="691277"/>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skriva underrubrik</a:t>
            </a:r>
          </a:p>
        </p:txBody>
      </p:sp>
      <p:sp>
        <p:nvSpPr>
          <p:cNvPr id="4" name="Platshållare för datum 3"/>
          <p:cNvSpPr>
            <a:spLocks noGrp="1"/>
          </p:cNvSpPr>
          <p:nvPr>
            <p:ph type="dt" sz="half" idx="10"/>
          </p:nvPr>
        </p:nvSpPr>
        <p:spPr/>
        <p:txBody>
          <a:bodyPr/>
          <a:lstStyle/>
          <a:p>
            <a:fld id="{2BE41FF2-AB97-4DF8-86A9-A288906D7C71}" type="datetimeFigureOut">
              <a:rPr lang="sv-SE" smtClean="0"/>
              <a:t>2023-08-24</a:t>
            </a:fld>
            <a:endParaRPr lang="sv-SE"/>
          </a:p>
        </p:txBody>
      </p:sp>
      <p:sp>
        <p:nvSpPr>
          <p:cNvPr id="5" name="Platshållare för sidfot 4"/>
          <p:cNvSpPr>
            <a:spLocks noGrp="1"/>
          </p:cNvSpPr>
          <p:nvPr>
            <p:ph type="ftr" sz="quarter" idx="11"/>
          </p:nvPr>
        </p:nvSpPr>
        <p:spPr/>
        <p:txBody>
          <a:bodyPr/>
          <a:lstStyle/>
          <a:p>
            <a:endParaRPr lang="sv-SE"/>
          </a:p>
        </p:txBody>
      </p:sp>
      <p:sp>
        <p:nvSpPr>
          <p:cNvPr id="10" name="Platshållare för text 9"/>
          <p:cNvSpPr>
            <a:spLocks noGrp="1"/>
          </p:cNvSpPr>
          <p:nvPr>
            <p:ph type="body" sz="quarter" idx="12" hasCustomPrompt="1"/>
          </p:nvPr>
        </p:nvSpPr>
        <p:spPr>
          <a:xfrm>
            <a:off x="755576" y="4897965"/>
            <a:ext cx="5976020" cy="517951"/>
          </a:xfrm>
          <a:noFill/>
        </p:spPr>
        <p:txBody>
          <a:bodyPr>
            <a:normAutofit/>
          </a:bodyPr>
          <a:lstStyle>
            <a:lvl1pPr marL="0" indent="0">
              <a:buNone/>
              <a:defRPr sz="1800" baseline="0">
                <a:solidFill>
                  <a:srgbClr val="CD1719"/>
                </a:solidFill>
              </a:defRPr>
            </a:lvl1pPr>
          </a:lstStyle>
          <a:p>
            <a:pPr lvl="0"/>
            <a:r>
              <a:rPr lang="sv-SE" dirty="0"/>
              <a:t>Namn, titel</a:t>
            </a:r>
          </a:p>
        </p:txBody>
      </p:sp>
      <p:pic>
        <p:nvPicPr>
          <p:cNvPr id="1028" name="Picture 4" descr="F:\KSF\Lk\Kommunikation\- GRAFISK PROFIL\Grafisk profil 2018\LOGO\png\logotyp-färg-vänsterställd.png"/>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41314" y="308021"/>
            <a:ext cx="1658469" cy="56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9085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bg>
      <p:bgRef idx="1001">
        <a:schemeClr val="bg1"/>
      </p:bgRef>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BE41FF2-AB97-4DF8-86A9-A288906D7C71}" type="datetimeFigureOut">
              <a:rPr lang="sv-SE" smtClean="0"/>
              <a:t>2023-08-24</a:t>
            </a:fld>
            <a:endParaRPr lang="sv-SE"/>
          </a:p>
        </p:txBody>
      </p:sp>
      <p:sp>
        <p:nvSpPr>
          <p:cNvPr id="3" name="Platshållare för sidfot 2"/>
          <p:cNvSpPr>
            <a:spLocks noGrp="1"/>
          </p:cNvSpPr>
          <p:nvPr>
            <p:ph type="ftr" sz="quarter" idx="11"/>
          </p:nvPr>
        </p:nvSpPr>
        <p:spPr/>
        <p:txBody>
          <a:bodyPr/>
          <a:lstStyle/>
          <a:p>
            <a:endParaRPr lang="sv-SE"/>
          </a:p>
        </p:txBody>
      </p:sp>
      <p:sp>
        <p:nvSpPr>
          <p:cNvPr id="6" name="Platshållare för text 5"/>
          <p:cNvSpPr>
            <a:spLocks noGrp="1"/>
          </p:cNvSpPr>
          <p:nvPr>
            <p:ph type="body" sz="quarter" idx="12" hasCustomPrompt="1"/>
          </p:nvPr>
        </p:nvSpPr>
        <p:spPr>
          <a:xfrm>
            <a:off x="2771801" y="2564906"/>
            <a:ext cx="3744415" cy="1297304"/>
          </a:xfrm>
        </p:spPr>
        <p:txBody>
          <a:bodyPr/>
          <a:lstStyle>
            <a:lvl1pPr marL="0" indent="0" algn="ctr">
              <a:buNone/>
              <a:defRPr/>
            </a:lvl1pPr>
            <a:lvl5pPr>
              <a:defRPr/>
            </a:lvl5pPr>
          </a:lstStyle>
          <a:p>
            <a:pPr lvl="0"/>
            <a:r>
              <a:rPr lang="sv-SE" dirty="0"/>
              <a:t>Klicka för avslutningstext</a:t>
            </a:r>
          </a:p>
        </p:txBody>
      </p:sp>
    </p:spTree>
    <p:extLst>
      <p:ext uri="{BB962C8B-B14F-4D97-AF65-F5344CB8AC3E}">
        <p14:creationId xmlns:p14="http://schemas.microsoft.com/office/powerpoint/2010/main" val="178102269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örk helsidesbild med vit text">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BE41FF2-AB97-4DF8-86A9-A288906D7C71}" type="datetimeFigureOut">
              <a:rPr lang="sv-SE" smtClean="0"/>
              <a:t>2023-08-24</a:t>
            </a:fld>
            <a:endParaRPr lang="sv-SE"/>
          </a:p>
        </p:txBody>
      </p:sp>
      <p:sp>
        <p:nvSpPr>
          <p:cNvPr id="5" name="Platshållare för sidfot 4"/>
          <p:cNvSpPr>
            <a:spLocks noGrp="1"/>
          </p:cNvSpPr>
          <p:nvPr>
            <p:ph type="ftr" sz="quarter" idx="11"/>
          </p:nvPr>
        </p:nvSpPr>
        <p:spPr/>
        <p:txBody>
          <a:bodyPr/>
          <a:lstStyle/>
          <a:p>
            <a:endParaRPr lang="sv-SE"/>
          </a:p>
        </p:txBody>
      </p:sp>
      <p:sp>
        <p:nvSpPr>
          <p:cNvPr id="8" name="Platshållare för bild 7"/>
          <p:cNvSpPr>
            <a:spLocks noGrp="1"/>
          </p:cNvSpPr>
          <p:nvPr>
            <p:ph type="pic" sz="quarter" idx="12" hasCustomPrompt="1"/>
          </p:nvPr>
        </p:nvSpPr>
        <p:spPr>
          <a:xfrm>
            <a:off x="0" y="0"/>
            <a:ext cx="9144000" cy="6858000"/>
          </a:xfrm>
        </p:spPr>
        <p:txBody>
          <a:bodyPr>
            <a:normAutofit/>
          </a:bodyPr>
          <a:lstStyle>
            <a:lvl1pPr marL="0" indent="0">
              <a:buNone/>
              <a:defRPr sz="2800" baseline="0"/>
            </a:lvl1pPr>
          </a:lstStyle>
          <a:p>
            <a:r>
              <a:rPr lang="sv-SE" dirty="0"/>
              <a:t>Klicka för att infoga mörk helsidesbild (vit text)</a:t>
            </a:r>
          </a:p>
        </p:txBody>
      </p:sp>
      <p:sp>
        <p:nvSpPr>
          <p:cNvPr id="10" name="Platshållare för text 9"/>
          <p:cNvSpPr>
            <a:spLocks noGrp="1"/>
          </p:cNvSpPr>
          <p:nvPr>
            <p:ph type="body" sz="quarter" idx="13" hasCustomPrompt="1"/>
          </p:nvPr>
        </p:nvSpPr>
        <p:spPr>
          <a:xfrm>
            <a:off x="539552" y="4120277"/>
            <a:ext cx="6480720" cy="1554480"/>
          </a:xfrm>
        </p:spPr>
        <p:txBody>
          <a:bodyPr>
            <a:normAutofit/>
          </a:bodyPr>
          <a:lstStyle>
            <a:lvl1pPr marL="0" indent="0" algn="l">
              <a:buNone/>
              <a:defRPr sz="6000">
                <a:solidFill>
                  <a:schemeClr val="bg1"/>
                </a:solidFill>
                <a:latin typeface="+mj-lt"/>
              </a:defRPr>
            </a:lvl1pPr>
          </a:lstStyle>
          <a:p>
            <a:pPr lvl="0"/>
            <a:r>
              <a:rPr lang="sv-SE" dirty="0"/>
              <a:t>Bildtext</a:t>
            </a:r>
          </a:p>
        </p:txBody>
      </p:sp>
      <p:sp>
        <p:nvSpPr>
          <p:cNvPr id="12" name="Platshållare för bild 11"/>
          <p:cNvSpPr>
            <a:spLocks noGrp="1"/>
          </p:cNvSpPr>
          <p:nvPr>
            <p:ph type="pic" sz="quarter" idx="14" hasCustomPrompt="1"/>
          </p:nvPr>
        </p:nvSpPr>
        <p:spPr>
          <a:xfrm>
            <a:off x="8172401" y="6021288"/>
            <a:ext cx="576065" cy="605644"/>
          </a:xfrm>
          <a:blipFill>
            <a:blip r:embed="rId2"/>
            <a:stretch>
              <a:fillRect/>
            </a:stretch>
          </a:blipFill>
        </p:spPr>
        <p:txBody>
          <a:bodyPr>
            <a:normAutofit/>
          </a:bodyPr>
          <a:lstStyle>
            <a:lvl1pPr marL="0" indent="0">
              <a:buNone/>
              <a:defRPr sz="1000"/>
            </a:lvl1pPr>
          </a:lstStyle>
          <a:p>
            <a:r>
              <a:rPr lang="sv-SE" dirty="0"/>
              <a:t>logo</a:t>
            </a:r>
          </a:p>
        </p:txBody>
      </p:sp>
    </p:spTree>
    <p:extLst>
      <p:ext uri="{BB962C8B-B14F-4D97-AF65-F5344CB8AC3E}">
        <p14:creationId xmlns:p14="http://schemas.microsoft.com/office/powerpoint/2010/main" val="201647998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jus helsidesbild med blå text">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BE41FF2-AB97-4DF8-86A9-A288906D7C71}" type="datetimeFigureOut">
              <a:rPr lang="sv-SE" smtClean="0"/>
              <a:t>2023-08-24</a:t>
            </a:fld>
            <a:endParaRPr lang="sv-SE"/>
          </a:p>
        </p:txBody>
      </p:sp>
      <p:sp>
        <p:nvSpPr>
          <p:cNvPr id="5" name="Platshållare för sidfot 4"/>
          <p:cNvSpPr>
            <a:spLocks noGrp="1"/>
          </p:cNvSpPr>
          <p:nvPr>
            <p:ph type="ftr" sz="quarter" idx="11"/>
          </p:nvPr>
        </p:nvSpPr>
        <p:spPr/>
        <p:txBody>
          <a:bodyPr/>
          <a:lstStyle/>
          <a:p>
            <a:endParaRPr lang="sv-SE"/>
          </a:p>
        </p:txBody>
      </p:sp>
      <p:sp>
        <p:nvSpPr>
          <p:cNvPr id="8" name="Platshållare för bild 7"/>
          <p:cNvSpPr>
            <a:spLocks noGrp="1"/>
          </p:cNvSpPr>
          <p:nvPr>
            <p:ph type="pic" sz="quarter" idx="12" hasCustomPrompt="1"/>
          </p:nvPr>
        </p:nvSpPr>
        <p:spPr>
          <a:xfrm>
            <a:off x="0" y="0"/>
            <a:ext cx="9144000" cy="6858000"/>
          </a:xfrm>
        </p:spPr>
        <p:txBody>
          <a:bodyPr>
            <a:normAutofit/>
          </a:bodyPr>
          <a:lstStyle>
            <a:lvl1pPr marL="0" indent="0">
              <a:buNone/>
              <a:defRPr sz="2800" baseline="0"/>
            </a:lvl1pPr>
          </a:lstStyle>
          <a:p>
            <a:r>
              <a:rPr lang="sv-SE" dirty="0"/>
              <a:t>Klicka för att infoga ljus helsidesbild (blå text)</a:t>
            </a:r>
          </a:p>
        </p:txBody>
      </p:sp>
      <p:sp>
        <p:nvSpPr>
          <p:cNvPr id="10" name="Platshållare för text 9"/>
          <p:cNvSpPr>
            <a:spLocks noGrp="1"/>
          </p:cNvSpPr>
          <p:nvPr>
            <p:ph type="body" sz="quarter" idx="13" hasCustomPrompt="1"/>
          </p:nvPr>
        </p:nvSpPr>
        <p:spPr>
          <a:xfrm>
            <a:off x="539552" y="4120277"/>
            <a:ext cx="6480720" cy="1554480"/>
          </a:xfrm>
        </p:spPr>
        <p:txBody>
          <a:bodyPr>
            <a:normAutofit/>
          </a:bodyPr>
          <a:lstStyle>
            <a:lvl1pPr marL="0" indent="0" algn="l">
              <a:buNone/>
              <a:defRPr sz="6000">
                <a:solidFill>
                  <a:srgbClr val="004B6E"/>
                </a:solidFill>
                <a:latin typeface="+mj-lt"/>
              </a:defRPr>
            </a:lvl1pPr>
          </a:lstStyle>
          <a:p>
            <a:pPr lvl="0"/>
            <a:r>
              <a:rPr lang="sv-SE" dirty="0"/>
              <a:t>Bildtext</a:t>
            </a:r>
          </a:p>
        </p:txBody>
      </p:sp>
      <p:sp>
        <p:nvSpPr>
          <p:cNvPr id="12" name="Platshållare för bild 11"/>
          <p:cNvSpPr>
            <a:spLocks noGrp="1"/>
          </p:cNvSpPr>
          <p:nvPr>
            <p:ph type="pic" sz="quarter" idx="14" hasCustomPrompt="1"/>
          </p:nvPr>
        </p:nvSpPr>
        <p:spPr>
          <a:xfrm>
            <a:off x="8172401" y="5949280"/>
            <a:ext cx="576064" cy="677652"/>
          </a:xfrm>
          <a:blipFill>
            <a:blip r:embed="rId2"/>
            <a:stretch>
              <a:fillRect/>
            </a:stretch>
          </a:blipFill>
        </p:spPr>
        <p:txBody>
          <a:bodyPr>
            <a:normAutofit/>
          </a:bodyPr>
          <a:lstStyle>
            <a:lvl1pPr marL="0" indent="0">
              <a:buNone/>
              <a:defRPr sz="1000"/>
            </a:lvl1pPr>
          </a:lstStyle>
          <a:p>
            <a:r>
              <a:rPr lang="sv-SE" dirty="0"/>
              <a:t>logo</a:t>
            </a:r>
          </a:p>
        </p:txBody>
      </p:sp>
    </p:spTree>
    <p:extLst>
      <p:ext uri="{BB962C8B-B14F-4D97-AF65-F5344CB8AC3E}">
        <p14:creationId xmlns:p14="http://schemas.microsoft.com/office/powerpoint/2010/main" val="35738602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5" y="273054"/>
            <a:ext cx="3008313" cy="822889"/>
          </a:xfrm>
        </p:spPr>
        <p:txBody>
          <a:bodyPr anchor="t" anchorCtr="0"/>
          <a:lstStyle>
            <a:lvl1pPr algn="l">
              <a:defRPr sz="2000" b="1">
                <a:solidFill>
                  <a:srgbClr val="004B6E"/>
                </a:solidFill>
              </a:defRPr>
            </a:lvl1pPr>
          </a:lstStyle>
          <a:p>
            <a:r>
              <a:rPr lang="sv-SE" dirty="0"/>
              <a:t>Klicka här för att skriva sidrubrik</a:t>
            </a:r>
          </a:p>
        </p:txBody>
      </p:sp>
      <p:sp>
        <p:nvSpPr>
          <p:cNvPr id="3" name="Platshållare för innehåll 2"/>
          <p:cNvSpPr>
            <a:spLocks noGrp="1"/>
          </p:cNvSpPr>
          <p:nvPr>
            <p:ph idx="1"/>
          </p:nvPr>
        </p:nvSpPr>
        <p:spPr>
          <a:xfrm>
            <a:off x="3563888" y="980728"/>
            <a:ext cx="5111750" cy="5100163"/>
          </a:xfrm>
        </p:spPr>
        <p:txBody>
          <a:bodyPr/>
          <a:lstStyle>
            <a:lvl1pPr>
              <a:buClr>
                <a:srgbClr val="CD1719"/>
              </a:buClr>
              <a:defRPr sz="2800"/>
            </a:lvl1pPr>
            <a:lvl2pPr>
              <a:buClr>
                <a:srgbClr val="CD1719"/>
              </a:buClr>
              <a:defRPr sz="2400"/>
            </a:lvl2pPr>
            <a:lvl3pPr>
              <a:buClr>
                <a:srgbClr val="CD1719"/>
              </a:buClr>
              <a:defRPr sz="2400"/>
            </a:lvl3pPr>
            <a:lvl4pPr>
              <a:buClr>
                <a:srgbClr val="CD1719"/>
              </a:buClr>
              <a:defRPr sz="2400"/>
            </a:lvl4pPr>
            <a:lvl5pPr>
              <a:buClr>
                <a:srgbClr val="CD1719"/>
              </a:buClr>
              <a:defRPr sz="24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hasCustomPrompt="1"/>
          </p:nvPr>
        </p:nvSpPr>
        <p:spPr>
          <a:xfrm>
            <a:off x="467546" y="1095941"/>
            <a:ext cx="3008313" cy="864096"/>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skriva underrubrik eller förklaring</a:t>
            </a:r>
          </a:p>
        </p:txBody>
      </p:sp>
      <p:sp>
        <p:nvSpPr>
          <p:cNvPr id="5" name="Platshållare för datum 4"/>
          <p:cNvSpPr>
            <a:spLocks noGrp="1"/>
          </p:cNvSpPr>
          <p:nvPr>
            <p:ph type="dt" sz="half" idx="10"/>
          </p:nvPr>
        </p:nvSpPr>
        <p:spPr/>
        <p:txBody>
          <a:bodyPr/>
          <a:lstStyle/>
          <a:p>
            <a:fld id="{2BE41FF2-AB97-4DF8-86A9-A288906D7C71}" type="datetimeFigureOut">
              <a:rPr lang="sv-SE" smtClean="0"/>
              <a:t>2023-08-24</a:t>
            </a:fld>
            <a:endParaRPr lang="sv-SE"/>
          </a:p>
        </p:txBody>
      </p:sp>
      <p:sp>
        <p:nvSpPr>
          <p:cNvPr id="6" name="Platshållare för sidfot 5"/>
          <p:cNvSpPr>
            <a:spLocks noGrp="1"/>
          </p:cNvSpPr>
          <p:nvPr>
            <p:ph type="ftr" sz="quarter" idx="11"/>
          </p:nvPr>
        </p:nvSpPr>
        <p:spPr/>
        <p:txBody>
          <a:bodyPr/>
          <a:lstStyle/>
          <a:p>
            <a:endParaRPr lang="sv-SE"/>
          </a:p>
        </p:txBody>
      </p:sp>
      <p:pic>
        <p:nvPicPr>
          <p:cNvPr id="8" name="Picture 4" descr="F:\KSF\Lk\Kommunikation\- GRAFISK PROFIL\Grafisk profil 2018\LOGO\png\logotyp-färg-vänsterställd.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7544" y="6183669"/>
            <a:ext cx="1151368" cy="39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67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ödtextma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algn="r"/>
            <a:fld id="{2BE41FF2-AB97-4DF8-86A9-A288906D7C71}" type="datetimeFigureOut">
              <a:rPr lang="sv-SE" smtClean="0"/>
              <a:pPr algn="r"/>
              <a:t>2023-08-24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6" name="Platshållare för text 5"/>
          <p:cNvSpPr>
            <a:spLocks noGrp="1"/>
          </p:cNvSpPr>
          <p:nvPr>
            <p:ph type="body" sz="quarter" idx="12" hasCustomPrompt="1"/>
          </p:nvPr>
        </p:nvSpPr>
        <p:spPr>
          <a:xfrm>
            <a:off x="1259634" y="1028734"/>
            <a:ext cx="6408737" cy="4800600"/>
          </a:xfrm>
        </p:spPr>
        <p:txBody>
          <a:bodyPr>
            <a:normAutofit/>
          </a:bodyPr>
          <a:lstStyle>
            <a:lvl1pPr marL="0" indent="0">
              <a:buNone/>
              <a:defRPr sz="2800" i="1" baseline="0">
                <a:solidFill>
                  <a:schemeClr val="tx1"/>
                </a:solidFill>
              </a:defRPr>
            </a:lvl1pPr>
          </a:lstStyle>
          <a:p>
            <a:pPr lvl="0"/>
            <a:r>
              <a:rPr lang="sv-SE" dirty="0"/>
              <a:t>Textsida med brödtext</a:t>
            </a:r>
          </a:p>
        </p:txBody>
      </p:sp>
      <p:sp>
        <p:nvSpPr>
          <p:cNvPr id="8" name="Platshållare för text 7"/>
          <p:cNvSpPr>
            <a:spLocks noGrp="1"/>
          </p:cNvSpPr>
          <p:nvPr>
            <p:ph type="body" sz="quarter" idx="13" hasCustomPrompt="1"/>
          </p:nvPr>
        </p:nvSpPr>
        <p:spPr>
          <a:xfrm>
            <a:off x="1259632" y="548680"/>
            <a:ext cx="3600450" cy="480482"/>
          </a:xfrm>
        </p:spPr>
        <p:txBody>
          <a:bodyPr>
            <a:noAutofit/>
          </a:bodyPr>
          <a:lstStyle>
            <a:lvl1pPr marL="0" indent="0">
              <a:buNone/>
              <a:defRPr sz="1800">
                <a:solidFill>
                  <a:srgbClr val="004B6E"/>
                </a:solidFill>
                <a:latin typeface="+mj-lt"/>
              </a:defRPr>
            </a:lvl1pPr>
          </a:lstStyle>
          <a:p>
            <a:pPr lvl="0"/>
            <a:r>
              <a:rPr lang="sv-SE" dirty="0"/>
              <a:t>Textrubrik</a:t>
            </a:r>
          </a:p>
        </p:txBody>
      </p:sp>
      <p:pic>
        <p:nvPicPr>
          <p:cNvPr id="7" name="Picture 4" descr="F:\KSF\Lk\Kommunikation\- GRAFISK PROFIL\Grafisk profil 2018\LOGO\png\logotyp-färg-vänsterställd.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7544" y="6183669"/>
            <a:ext cx="1151368" cy="39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26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67544" y="491074"/>
            <a:ext cx="2808312" cy="734892"/>
          </a:xfrm>
        </p:spPr>
        <p:txBody>
          <a:bodyPr>
            <a:noAutofit/>
          </a:bodyPr>
          <a:lstStyle>
            <a:lvl1pPr algn="l">
              <a:defRPr sz="2000">
                <a:solidFill>
                  <a:srgbClr val="004B6E"/>
                </a:solidFill>
              </a:defRPr>
            </a:lvl1p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457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2BE41FF2-AB97-4DF8-86A9-A288906D7C71}" type="datetimeFigureOut">
              <a:rPr lang="sv-SE" smtClean="0"/>
              <a:t>2023-08-24</a:t>
            </a:fld>
            <a:endParaRPr lang="sv-SE"/>
          </a:p>
        </p:txBody>
      </p:sp>
      <p:sp>
        <p:nvSpPr>
          <p:cNvPr id="6" name="Platshållare för sidfot 5"/>
          <p:cNvSpPr>
            <a:spLocks noGrp="1"/>
          </p:cNvSpPr>
          <p:nvPr>
            <p:ph type="ftr" sz="quarter" idx="11"/>
          </p:nvPr>
        </p:nvSpPr>
        <p:spPr/>
        <p:txBody>
          <a:bodyPr/>
          <a:lstStyle/>
          <a:p>
            <a:endParaRPr lang="sv-SE"/>
          </a:p>
        </p:txBody>
      </p:sp>
      <p:pic>
        <p:nvPicPr>
          <p:cNvPr id="8" name="Picture 4" descr="F:\KSF\Lk\Kommunikation\- GRAFISK PROFIL\Grafisk profil 2018\LOGO\png\logotyp-färg-vänsterställd.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7544" y="6183669"/>
            <a:ext cx="1151368" cy="39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73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vsnittsrubrik">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6"/>
            <a:ext cx="7772400" cy="1362076"/>
          </a:xfrm>
        </p:spPr>
        <p:txBody>
          <a:bodyPr anchor="t"/>
          <a:lstStyle>
            <a:lvl1pPr algn="l">
              <a:defRPr sz="4000" b="1" cap="all">
                <a:solidFill>
                  <a:srgbClr val="004B6E"/>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722313" y="2906713"/>
            <a:ext cx="7772400" cy="1500187"/>
          </a:xfrm>
          <a:noFill/>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2BE41FF2-AB97-4DF8-86A9-A288906D7C71}" type="datetimeFigureOut">
              <a:rPr lang="sv-SE" smtClean="0"/>
              <a:t>2023-08-24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6588224" y="6492670"/>
            <a:ext cx="2133600" cy="365125"/>
          </a:xfrm>
          <a:prstGeom prst="rect">
            <a:avLst/>
          </a:prstGeom>
        </p:spPr>
        <p:txBody>
          <a:bodyPr/>
          <a:lstStyle/>
          <a:p>
            <a:fld id="{6CBEB393-0F66-48D7-98B3-65D322BA9B7C}" type="slidenum">
              <a:rPr lang="sv-SE" smtClean="0"/>
              <a:t>‹#›</a:t>
            </a:fld>
            <a:endParaRPr lang="sv-SE"/>
          </a:p>
        </p:txBody>
      </p:sp>
      <p:pic>
        <p:nvPicPr>
          <p:cNvPr id="8" name="Picture 4" descr="F:\KSF\Lk\Kommunikation\- GRAFISK PROFIL\Grafisk profil 2018\LOGO\png\logotyp-färg-vänsterställd.png"/>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95536" y="332656"/>
            <a:ext cx="1658469" cy="56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85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mall för rubrikformat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2BE41FF2-AB97-4DF8-86A9-A288906D7C71}" type="datetimeFigureOut">
              <a:rPr lang="sv-SE" smtClean="0"/>
              <a:t>2023-08-24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a:xfrm>
            <a:off x="6588224" y="6492670"/>
            <a:ext cx="2133600" cy="365125"/>
          </a:xfrm>
          <a:prstGeom prst="rect">
            <a:avLst/>
          </a:prstGeom>
        </p:spPr>
        <p:txBody>
          <a:bodyPr/>
          <a:lstStyle/>
          <a:p>
            <a:fld id="{6CBEB393-0F66-48D7-98B3-65D322BA9B7C}" type="slidenum">
              <a:rPr lang="sv-SE" smtClean="0"/>
              <a:t>‹#›</a:t>
            </a:fld>
            <a:endParaRPr lang="sv-SE"/>
          </a:p>
        </p:txBody>
      </p:sp>
      <p:pic>
        <p:nvPicPr>
          <p:cNvPr id="9" name="Picture 4" descr="F:\KSF\Lk\Kommunikation\- GRAFISK PROFIL\Grafisk profil 2018\LOGO\png\logotyp-färg-vänsterställd.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7544" y="6183669"/>
            <a:ext cx="1151368" cy="39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4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274639"/>
            <a:ext cx="2962672" cy="1143000"/>
          </a:xfrm>
        </p:spPr>
        <p:txBody>
          <a:bodyPr>
            <a:normAutofit/>
          </a:bodyPr>
          <a:lstStyle>
            <a:lvl1pPr algn="l">
              <a:defRPr sz="2400">
                <a:solidFill>
                  <a:srgbClr val="004B6E"/>
                </a:solidFill>
              </a:defRPr>
            </a:lvl1pPr>
          </a:lstStyle>
          <a:p>
            <a:r>
              <a:rPr lang="sv-SE" dirty="0"/>
              <a:t>Rubrik till kollage</a:t>
            </a:r>
          </a:p>
        </p:txBody>
      </p:sp>
      <p:sp>
        <p:nvSpPr>
          <p:cNvPr id="3" name="Platshållare för datum 2"/>
          <p:cNvSpPr>
            <a:spLocks noGrp="1"/>
          </p:cNvSpPr>
          <p:nvPr>
            <p:ph type="dt" sz="half" idx="10"/>
          </p:nvPr>
        </p:nvSpPr>
        <p:spPr/>
        <p:txBody>
          <a:bodyPr/>
          <a:lstStyle/>
          <a:p>
            <a:pPr algn="r"/>
            <a:fld id="{2BE41FF2-AB97-4DF8-86A9-A288906D7C71}" type="datetimeFigureOut">
              <a:rPr lang="sv-SE" smtClean="0"/>
              <a:pPr algn="r"/>
              <a:t>2023-08-24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6" name="Platshållare för bild 5"/>
          <p:cNvSpPr>
            <a:spLocks noGrp="1"/>
          </p:cNvSpPr>
          <p:nvPr>
            <p:ph type="pic" sz="quarter" idx="12"/>
          </p:nvPr>
        </p:nvSpPr>
        <p:spPr>
          <a:xfrm>
            <a:off x="468313" y="1442086"/>
            <a:ext cx="2951162" cy="2246143"/>
          </a:xfrm>
        </p:spPr>
        <p:txBody>
          <a:bodyPr/>
          <a:lstStyle/>
          <a:p>
            <a:r>
              <a:rPr lang="sv-SE"/>
              <a:t>Klicka på ikonen för att lägga till en bild</a:t>
            </a:r>
          </a:p>
        </p:txBody>
      </p:sp>
      <p:sp>
        <p:nvSpPr>
          <p:cNvPr id="7" name="Platshållare för bild 5"/>
          <p:cNvSpPr>
            <a:spLocks noGrp="1"/>
          </p:cNvSpPr>
          <p:nvPr>
            <p:ph type="pic" sz="quarter" idx="13"/>
          </p:nvPr>
        </p:nvSpPr>
        <p:spPr>
          <a:xfrm>
            <a:off x="467544" y="3774639"/>
            <a:ext cx="2951162" cy="2246650"/>
          </a:xfrm>
        </p:spPr>
        <p:txBody>
          <a:bodyPr/>
          <a:lstStyle/>
          <a:p>
            <a:r>
              <a:rPr lang="sv-SE"/>
              <a:t>Klicka på ikonen för att lägga till en bild</a:t>
            </a:r>
          </a:p>
        </p:txBody>
      </p:sp>
      <p:sp>
        <p:nvSpPr>
          <p:cNvPr id="8" name="Platshållare för bild 5"/>
          <p:cNvSpPr>
            <a:spLocks noGrp="1"/>
          </p:cNvSpPr>
          <p:nvPr>
            <p:ph type="pic" sz="quarter" idx="14"/>
          </p:nvPr>
        </p:nvSpPr>
        <p:spPr>
          <a:xfrm>
            <a:off x="3491880" y="318256"/>
            <a:ext cx="2951162" cy="3369974"/>
          </a:xfrm>
        </p:spPr>
        <p:txBody>
          <a:bodyPr/>
          <a:lstStyle/>
          <a:p>
            <a:r>
              <a:rPr lang="sv-SE"/>
              <a:t>Klicka på ikonen för att lägga till en bild</a:t>
            </a:r>
          </a:p>
        </p:txBody>
      </p:sp>
      <p:sp>
        <p:nvSpPr>
          <p:cNvPr id="9" name="Platshållare för bild 5"/>
          <p:cNvSpPr>
            <a:spLocks noGrp="1"/>
          </p:cNvSpPr>
          <p:nvPr>
            <p:ph type="pic" sz="quarter" idx="15"/>
          </p:nvPr>
        </p:nvSpPr>
        <p:spPr>
          <a:xfrm>
            <a:off x="3491880" y="3774639"/>
            <a:ext cx="2951162" cy="2246650"/>
          </a:xfrm>
        </p:spPr>
        <p:txBody>
          <a:bodyPr/>
          <a:lstStyle/>
          <a:p>
            <a:r>
              <a:rPr lang="sv-SE"/>
              <a:t>Klicka på ikonen för att lägga till en bild</a:t>
            </a:r>
          </a:p>
        </p:txBody>
      </p:sp>
      <p:sp>
        <p:nvSpPr>
          <p:cNvPr id="10" name="Platshållare för bild 5"/>
          <p:cNvSpPr>
            <a:spLocks noGrp="1"/>
          </p:cNvSpPr>
          <p:nvPr>
            <p:ph type="pic" sz="quarter" idx="16"/>
          </p:nvPr>
        </p:nvSpPr>
        <p:spPr>
          <a:xfrm>
            <a:off x="6516216" y="318254"/>
            <a:ext cx="2232248" cy="1728192"/>
          </a:xfrm>
        </p:spPr>
        <p:txBody>
          <a:bodyPr/>
          <a:lstStyle/>
          <a:p>
            <a:r>
              <a:rPr lang="sv-SE"/>
              <a:t>Klicka på ikonen för att lägga till en bild</a:t>
            </a:r>
          </a:p>
        </p:txBody>
      </p:sp>
      <p:sp>
        <p:nvSpPr>
          <p:cNvPr id="11" name="Platshållare för bild 5"/>
          <p:cNvSpPr>
            <a:spLocks noGrp="1"/>
          </p:cNvSpPr>
          <p:nvPr>
            <p:ph type="pic" sz="quarter" idx="17"/>
          </p:nvPr>
        </p:nvSpPr>
        <p:spPr>
          <a:xfrm>
            <a:off x="6516216" y="2132856"/>
            <a:ext cx="2232248" cy="3888432"/>
          </a:xfrm>
        </p:spPr>
        <p:txBody>
          <a:bodyPr/>
          <a:lstStyle/>
          <a:p>
            <a:r>
              <a:rPr lang="sv-SE"/>
              <a:t>Klicka på ikonen för att lägga till en bild</a:t>
            </a:r>
          </a:p>
        </p:txBody>
      </p:sp>
      <p:pic>
        <p:nvPicPr>
          <p:cNvPr id="13" name="Picture 4" descr="F:\KSF\Lk\Kommunikation\- GRAFISK PROFIL\Grafisk profil 2018\LOGO\png\logotyp-färg-vänsterställd.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7544" y="6183669"/>
            <a:ext cx="1151368" cy="39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71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8000"/>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588224" y="628051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2BE41FF2-AB97-4DF8-86A9-A288906D7C71}" type="datetimeFigureOut">
              <a:rPr lang="sv-SE" smtClean="0"/>
              <a:pPr algn="r"/>
              <a:t>2023-08-24</a:t>
            </a:fld>
            <a:endParaRPr lang="sv-SE" dirty="0"/>
          </a:p>
        </p:txBody>
      </p:sp>
      <p:sp>
        <p:nvSpPr>
          <p:cNvPr id="5" name="Platshållare för sidfot 4"/>
          <p:cNvSpPr>
            <a:spLocks noGrp="1"/>
          </p:cNvSpPr>
          <p:nvPr>
            <p:ph type="ftr" sz="quarter" idx="3"/>
          </p:nvPr>
        </p:nvSpPr>
        <p:spPr>
          <a:xfrm>
            <a:off x="3131840" y="628051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Tree>
    <p:extLst>
      <p:ext uri="{BB962C8B-B14F-4D97-AF65-F5344CB8AC3E}">
        <p14:creationId xmlns:p14="http://schemas.microsoft.com/office/powerpoint/2010/main" val="1655527370"/>
      </p:ext>
    </p:extLst>
  </p:cSld>
  <p:clrMap bg1="lt1" tx1="dk1" bg2="lt2" tx2="dk2" accent1="accent1" accent2="accent2" accent3="accent3" accent4="accent4" accent5="accent5" accent6="accent6" hlink="hlink" folHlink="folHlink"/>
  <p:sldLayoutIdLst>
    <p:sldLayoutId id="2147483685" r:id="rId1"/>
    <p:sldLayoutId id="2147483695" r:id="rId2"/>
    <p:sldLayoutId id="2147483686" r:id="rId3"/>
    <p:sldLayoutId id="2147483692" r:id="rId4"/>
    <p:sldLayoutId id="2147483696" r:id="rId5"/>
    <p:sldLayoutId id="2147483688" r:id="rId6"/>
    <p:sldLayoutId id="2147483687" r:id="rId7"/>
    <p:sldLayoutId id="2147483693" r:id="rId8"/>
    <p:sldLayoutId id="2147483694" r:id="rId9"/>
    <p:sldLayoutId id="214748369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D1719"/>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rgbClr val="CD1719"/>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Clr>
          <a:srgbClr val="CD1719"/>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Clr>
          <a:srgbClr val="CD1719"/>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Clr>
          <a:srgbClr val="CD1719"/>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johanna.ljungquist@vastervik.se" TargetMode="External"/><Relationship Id="rId2" Type="http://schemas.openxmlformats.org/officeDocument/2006/relationships/hyperlink" Target="mailto:maria.moreau@vastervik.se" TargetMode="External"/><Relationship Id="rId1" Type="http://schemas.openxmlformats.org/officeDocument/2006/relationships/slideLayout" Target="../slideLayouts/slideLayout5.xml"/><Relationship Id="rId4" Type="http://schemas.openxmlformats.org/officeDocument/2006/relationships/hyperlink" Target="mailto:Amanda.lundberg@vastervik.s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ymnasiet.vastervik.s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vastervik.se/Vasterviks-Gymnasiu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Föräldrainformation till åk 1</a:t>
            </a:r>
          </a:p>
        </p:txBody>
      </p:sp>
      <p:sp>
        <p:nvSpPr>
          <p:cNvPr id="3" name="Underrubrik 2"/>
          <p:cNvSpPr>
            <a:spLocks noGrp="1"/>
          </p:cNvSpPr>
          <p:nvPr>
            <p:ph type="subTitle" idx="1"/>
          </p:nvPr>
        </p:nvSpPr>
        <p:spPr/>
        <p:txBody>
          <a:bodyPr/>
          <a:lstStyle/>
          <a:p>
            <a:endParaRPr lang="sv-SE"/>
          </a:p>
        </p:txBody>
      </p:sp>
      <p:sp>
        <p:nvSpPr>
          <p:cNvPr id="4" name="Platshållare för text 3"/>
          <p:cNvSpPr>
            <a:spLocks noGrp="1"/>
          </p:cNvSpPr>
          <p:nvPr>
            <p:ph type="body" sz="quarter" idx="12"/>
          </p:nvPr>
        </p:nvSpPr>
        <p:spPr/>
        <p:txBody>
          <a:bodyPr/>
          <a:lstStyle/>
          <a:p>
            <a:endParaRPr lang="sv-SE" dirty="0"/>
          </a:p>
        </p:txBody>
      </p:sp>
    </p:spTree>
    <p:extLst>
      <p:ext uri="{BB962C8B-B14F-4D97-AF65-F5344CB8AC3E}">
        <p14:creationId xmlns:p14="http://schemas.microsoft.com/office/powerpoint/2010/main" val="3037130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12DA580-19C5-4F90-A6BF-6336B2D0C060}"/>
              </a:ext>
            </a:extLst>
          </p:cNvPr>
          <p:cNvSpPr>
            <a:spLocks noGrp="1"/>
          </p:cNvSpPr>
          <p:nvPr>
            <p:ph type="body" sz="quarter" idx="12"/>
          </p:nvPr>
        </p:nvSpPr>
        <p:spPr>
          <a:xfrm>
            <a:off x="1259634" y="1028734"/>
            <a:ext cx="6768750" cy="4560506"/>
          </a:xfrm>
        </p:spPr>
        <p:txBody>
          <a:bodyPr>
            <a:normAutofit fontScale="92500" lnSpcReduction="10000"/>
          </a:bodyPr>
          <a:lstStyle/>
          <a:p>
            <a:pPr marL="457200" indent="-457200">
              <a:buFont typeface="Arial" panose="020B0604020202020204" pitchFamily="34" charset="0"/>
              <a:buChar char="•"/>
            </a:pPr>
            <a:r>
              <a:rPr lang="sv-SE" sz="1600" i="0" dirty="0"/>
              <a:t>Studiebidrag kan man få från kvartalet efter det att man fyllt 16 år. Innan dess har man oftast barnbidrag från Försäkringskassan. Som längst får man studiebidraget till och med första halvåret det år man fyller 20 år. Därefter kan man söka studiemedel.</a:t>
            </a:r>
          </a:p>
          <a:p>
            <a:pPr marL="457200" indent="-457200">
              <a:buFont typeface="Arial" panose="020B0604020202020204" pitchFamily="34" charset="0"/>
              <a:buChar char="•"/>
            </a:pPr>
            <a:endParaRPr lang="sv-SE" sz="1600" i="0" dirty="0"/>
          </a:p>
          <a:p>
            <a:pPr marL="457200" indent="-457200">
              <a:buFont typeface="Arial" panose="020B0604020202020204" pitchFamily="34" charset="0"/>
              <a:buChar char="•"/>
            </a:pPr>
            <a:r>
              <a:rPr lang="sv-SE" sz="1600" i="0" dirty="0"/>
              <a:t>Studiebidraget är 1 250 kronor per månad. </a:t>
            </a:r>
          </a:p>
          <a:p>
            <a:pPr marL="457200" indent="-457200">
              <a:buFont typeface="Arial" panose="020B0604020202020204" pitchFamily="34" charset="0"/>
              <a:buChar char="•"/>
            </a:pPr>
            <a:endParaRPr lang="sv-SE" sz="1600" i="0" dirty="0"/>
          </a:p>
          <a:p>
            <a:pPr marL="457200" indent="-457200">
              <a:buFont typeface="Arial" panose="020B0604020202020204" pitchFamily="34" charset="0"/>
              <a:buChar char="•"/>
            </a:pPr>
            <a:r>
              <a:rPr lang="sv-SE" sz="1600" i="0" dirty="0"/>
              <a:t>Det betalas vanligtvis ut under 10 månader per år, från september till maj.</a:t>
            </a:r>
          </a:p>
          <a:p>
            <a:pPr marL="457200" indent="-457200">
              <a:buFont typeface="Arial" panose="020B0604020202020204" pitchFamily="34" charset="0"/>
              <a:buChar char="•"/>
            </a:pPr>
            <a:endParaRPr lang="sv-SE" sz="1600" i="0" dirty="0"/>
          </a:p>
          <a:p>
            <a:pPr marL="457200" indent="-457200">
              <a:buFont typeface="Arial" panose="020B0604020202020204" pitchFamily="34" charset="0"/>
              <a:buChar char="•"/>
            </a:pPr>
            <a:r>
              <a:rPr lang="sv-SE" sz="1600" i="0" dirty="0"/>
              <a:t>Har eleven blivit rapporterad för skolk under läsåret betalas INTE juni ut.</a:t>
            </a:r>
          </a:p>
          <a:p>
            <a:pPr marL="457200" indent="-457200">
              <a:buFont typeface="Arial" panose="020B0604020202020204" pitchFamily="34" charset="0"/>
              <a:buChar char="•"/>
            </a:pPr>
            <a:endParaRPr lang="sv-SE" sz="1600" i="0" dirty="0"/>
          </a:p>
          <a:p>
            <a:pPr marL="457200" indent="-457200">
              <a:buFont typeface="Arial" panose="020B0604020202020204" pitchFamily="34" charset="0"/>
              <a:buChar char="•"/>
            </a:pPr>
            <a:r>
              <a:rPr lang="sv-SE" sz="1600" i="0" dirty="0"/>
              <a:t>Extra tillägg är ett bidrag som kan sökas om eleven och familjen behöver mer pengar än studiebidraget.</a:t>
            </a:r>
          </a:p>
          <a:p>
            <a:pPr marL="457200" indent="-457200">
              <a:buFont typeface="Arial" panose="020B0604020202020204" pitchFamily="34" charset="0"/>
              <a:buChar char="•"/>
            </a:pPr>
            <a:endParaRPr lang="sv-SE" sz="1600" i="0" dirty="0"/>
          </a:p>
          <a:p>
            <a:pPr marL="457200" indent="-457200">
              <a:buFont typeface="Arial" panose="020B0604020202020204" pitchFamily="34" charset="0"/>
              <a:buChar char="•"/>
            </a:pPr>
            <a:r>
              <a:rPr lang="sv-SE" sz="1600" i="0" dirty="0"/>
              <a:t>Tänk på att om eleven förlorar studiebidraget på grund av skolk kan andra bidrag från CSN och Försäkringskassan påverkas.</a:t>
            </a:r>
          </a:p>
          <a:p>
            <a:pPr marL="457200" indent="-457200">
              <a:buFont typeface="Arial" panose="020B0604020202020204" pitchFamily="34" charset="0"/>
              <a:buChar char="•"/>
            </a:pPr>
            <a:endParaRPr lang="sv-SE" sz="1600" i="0" dirty="0"/>
          </a:p>
          <a:p>
            <a:pPr marL="457200" indent="-457200">
              <a:buFont typeface="Arial" panose="020B0604020202020204" pitchFamily="34" charset="0"/>
              <a:buChar char="•"/>
            </a:pPr>
            <a:r>
              <a:rPr lang="sv-SE" sz="1600" i="0" dirty="0"/>
              <a:t>Läs mer på www.csn.se</a:t>
            </a:r>
          </a:p>
          <a:p>
            <a:endParaRPr lang="sv-SE" sz="1600" i="0" dirty="0"/>
          </a:p>
        </p:txBody>
      </p:sp>
      <p:sp>
        <p:nvSpPr>
          <p:cNvPr id="3" name="Platshållare för text 2">
            <a:extLst>
              <a:ext uri="{FF2B5EF4-FFF2-40B4-BE49-F238E27FC236}">
                <a16:creationId xmlns:a16="http://schemas.microsoft.com/office/drawing/2014/main" id="{22F19C6D-B2F9-407E-A02E-4271450A969F}"/>
              </a:ext>
            </a:extLst>
          </p:cNvPr>
          <p:cNvSpPr>
            <a:spLocks noGrp="1"/>
          </p:cNvSpPr>
          <p:nvPr>
            <p:ph type="body" sz="quarter" idx="13"/>
          </p:nvPr>
        </p:nvSpPr>
        <p:spPr/>
        <p:txBody>
          <a:bodyPr/>
          <a:lstStyle/>
          <a:p>
            <a:r>
              <a:rPr lang="sv-SE" dirty="0"/>
              <a:t>CSN</a:t>
            </a:r>
          </a:p>
        </p:txBody>
      </p:sp>
    </p:spTree>
    <p:extLst>
      <p:ext uri="{BB962C8B-B14F-4D97-AF65-F5344CB8AC3E}">
        <p14:creationId xmlns:p14="http://schemas.microsoft.com/office/powerpoint/2010/main" val="231497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A64F4D4-B678-490F-8062-A13C7A300A59}"/>
              </a:ext>
            </a:extLst>
          </p:cNvPr>
          <p:cNvSpPr>
            <a:spLocks noGrp="1"/>
          </p:cNvSpPr>
          <p:nvPr>
            <p:ph type="body" sz="quarter" idx="12"/>
          </p:nvPr>
        </p:nvSpPr>
        <p:spPr/>
        <p:txBody>
          <a:bodyPr>
            <a:normAutofit/>
          </a:bodyPr>
          <a:lstStyle/>
          <a:p>
            <a:endParaRPr lang="sv-SE" sz="2000" i="0" dirty="0">
              <a:solidFill>
                <a:srgbClr val="333333"/>
              </a:solidFill>
              <a:effectLst/>
            </a:endParaRPr>
          </a:p>
          <a:p>
            <a:r>
              <a:rPr lang="sv-SE" sz="2000" i="0" dirty="0">
                <a:solidFill>
                  <a:srgbClr val="333333"/>
                </a:solidFill>
                <a:effectLst/>
              </a:rPr>
              <a:t>Du som har ett annat modersmål än svenska har rätt till modersmålsundervisning om du använder språket dagligen i hemmet och har goda kunskaper i språket (Skollagen 15 kap. 19§).</a:t>
            </a:r>
          </a:p>
          <a:p>
            <a:endParaRPr lang="sv-SE" sz="2000" i="0" dirty="0">
              <a:solidFill>
                <a:srgbClr val="333333"/>
              </a:solidFill>
            </a:endParaRPr>
          </a:p>
          <a:p>
            <a:r>
              <a:rPr lang="sv-SE" sz="2000" i="0" dirty="0">
                <a:solidFill>
                  <a:srgbClr val="333333"/>
                </a:solidFill>
              </a:rPr>
              <a:t>Kontakta din Studie- och Yrkesvägledare om du vill ansöka om modersmål.</a:t>
            </a:r>
            <a:endParaRPr lang="sv-SE" sz="2000" dirty="0"/>
          </a:p>
        </p:txBody>
      </p:sp>
      <p:sp>
        <p:nvSpPr>
          <p:cNvPr id="3" name="Platshållare för text 2">
            <a:extLst>
              <a:ext uri="{FF2B5EF4-FFF2-40B4-BE49-F238E27FC236}">
                <a16:creationId xmlns:a16="http://schemas.microsoft.com/office/drawing/2014/main" id="{DB3501FF-DE94-4A42-AD01-A0722E437D99}"/>
              </a:ext>
            </a:extLst>
          </p:cNvPr>
          <p:cNvSpPr>
            <a:spLocks noGrp="1"/>
          </p:cNvSpPr>
          <p:nvPr>
            <p:ph type="body" sz="quarter" idx="13"/>
          </p:nvPr>
        </p:nvSpPr>
        <p:spPr/>
        <p:txBody>
          <a:bodyPr/>
          <a:lstStyle/>
          <a:p>
            <a:r>
              <a:rPr lang="sv-SE" dirty="0"/>
              <a:t>MODERSMÅL</a:t>
            </a:r>
          </a:p>
        </p:txBody>
      </p:sp>
    </p:spTree>
    <p:extLst>
      <p:ext uri="{BB962C8B-B14F-4D97-AF65-F5344CB8AC3E}">
        <p14:creationId xmlns:p14="http://schemas.microsoft.com/office/powerpoint/2010/main" val="838008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18E7494-F06E-1AF1-22B8-91A39BAAB2D4}"/>
              </a:ext>
            </a:extLst>
          </p:cNvPr>
          <p:cNvSpPr>
            <a:spLocks noGrp="1"/>
          </p:cNvSpPr>
          <p:nvPr>
            <p:ph type="body" sz="quarter" idx="12"/>
          </p:nvPr>
        </p:nvSpPr>
        <p:spPr>
          <a:xfrm>
            <a:off x="1259634" y="1028734"/>
            <a:ext cx="6696741" cy="5064562"/>
          </a:xfrm>
        </p:spPr>
        <p:txBody>
          <a:bodyPr>
            <a:normAutofit fontScale="92500" lnSpcReduction="20000"/>
          </a:bodyPr>
          <a:lstStyle/>
          <a:p>
            <a:r>
              <a:rPr lang="sv-SE" dirty="0"/>
              <a:t>Maria Moreau </a:t>
            </a:r>
          </a:p>
          <a:p>
            <a:r>
              <a:rPr lang="sv-SE" sz="2400" dirty="0"/>
              <a:t>0490-25 43 43</a:t>
            </a:r>
          </a:p>
          <a:p>
            <a:r>
              <a:rPr lang="sv-SE" sz="2400" dirty="0">
                <a:hlinkClick r:id="rId2"/>
              </a:rPr>
              <a:t>maria.moreau@vastervik.se</a:t>
            </a:r>
            <a:endParaRPr lang="sv-SE" sz="2400" dirty="0"/>
          </a:p>
          <a:p>
            <a:r>
              <a:rPr lang="sv-SE" sz="2400" dirty="0"/>
              <a:t>BA, EE, HV, IN, VO, IM, TE</a:t>
            </a:r>
          </a:p>
          <a:p>
            <a:endParaRPr lang="sv-SE" dirty="0"/>
          </a:p>
          <a:p>
            <a:r>
              <a:rPr lang="sv-SE" dirty="0"/>
              <a:t>Johanna Ljungquist </a:t>
            </a:r>
          </a:p>
          <a:p>
            <a:r>
              <a:rPr lang="sv-SE" sz="2400" dirty="0"/>
              <a:t>0490-25 42 77</a:t>
            </a:r>
            <a:endParaRPr lang="sv-SE" dirty="0"/>
          </a:p>
          <a:p>
            <a:r>
              <a:rPr lang="sv-SE" sz="2400" dirty="0">
                <a:hlinkClick r:id="rId3"/>
              </a:rPr>
              <a:t>johanna.ljungquist@vastervik.se</a:t>
            </a:r>
            <a:endParaRPr lang="sv-SE" sz="2400" dirty="0"/>
          </a:p>
          <a:p>
            <a:r>
              <a:rPr lang="sv-SE" sz="2400" dirty="0"/>
              <a:t>EK, SA, RL</a:t>
            </a:r>
          </a:p>
          <a:p>
            <a:endParaRPr lang="sv-SE" dirty="0"/>
          </a:p>
          <a:p>
            <a:r>
              <a:rPr lang="sv-SE" dirty="0"/>
              <a:t>Amanda Lundberg </a:t>
            </a:r>
          </a:p>
          <a:p>
            <a:r>
              <a:rPr lang="sv-SE" sz="2400" dirty="0"/>
              <a:t>0490-25 43 15</a:t>
            </a:r>
          </a:p>
          <a:p>
            <a:r>
              <a:rPr lang="sv-SE" sz="2400" dirty="0">
                <a:hlinkClick r:id="rId4"/>
              </a:rPr>
              <a:t>Amanda.lundberg@vastervik.se</a:t>
            </a:r>
            <a:endParaRPr lang="sv-SE" sz="2400" dirty="0"/>
          </a:p>
          <a:p>
            <a:r>
              <a:rPr lang="sv-SE" sz="2400" dirty="0"/>
              <a:t>NA, FA, HR, AH, IM, FS</a:t>
            </a:r>
          </a:p>
        </p:txBody>
      </p:sp>
      <p:sp>
        <p:nvSpPr>
          <p:cNvPr id="3" name="Platshållare för text 2">
            <a:extLst>
              <a:ext uri="{FF2B5EF4-FFF2-40B4-BE49-F238E27FC236}">
                <a16:creationId xmlns:a16="http://schemas.microsoft.com/office/drawing/2014/main" id="{806EE1F7-EF66-107D-2A04-777EF9D8B654}"/>
              </a:ext>
            </a:extLst>
          </p:cNvPr>
          <p:cNvSpPr>
            <a:spLocks noGrp="1"/>
          </p:cNvSpPr>
          <p:nvPr>
            <p:ph type="body" sz="quarter" idx="13"/>
          </p:nvPr>
        </p:nvSpPr>
        <p:spPr>
          <a:xfrm>
            <a:off x="1259632" y="548680"/>
            <a:ext cx="4176464" cy="480482"/>
          </a:xfrm>
        </p:spPr>
        <p:txBody>
          <a:bodyPr/>
          <a:lstStyle/>
          <a:p>
            <a:r>
              <a:rPr lang="sv-SE" dirty="0"/>
              <a:t>Studie- och yrkesvägledning</a:t>
            </a:r>
          </a:p>
        </p:txBody>
      </p:sp>
    </p:spTree>
    <p:extLst>
      <p:ext uri="{BB962C8B-B14F-4D97-AF65-F5344CB8AC3E}">
        <p14:creationId xmlns:p14="http://schemas.microsoft.com/office/powerpoint/2010/main" val="178826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1D42115-26DF-43A5-B194-79E61C826C26}"/>
              </a:ext>
            </a:extLst>
          </p:cNvPr>
          <p:cNvSpPr>
            <a:spLocks noGrp="1"/>
          </p:cNvSpPr>
          <p:nvPr>
            <p:ph type="body" sz="quarter" idx="12"/>
          </p:nvPr>
        </p:nvSpPr>
        <p:spPr>
          <a:xfrm>
            <a:off x="907264" y="1028734"/>
            <a:ext cx="7488832" cy="4912351"/>
          </a:xfrm>
        </p:spPr>
        <p:txBody>
          <a:bodyPr/>
          <a:lstStyle/>
          <a:p>
            <a:endParaRPr lang="sv-SE" sz="1600" b="1" dirty="0">
              <a:cs typeface="Calibri Light"/>
            </a:endParaRPr>
          </a:p>
          <a:p>
            <a:endParaRPr lang="sv-SE" dirty="0"/>
          </a:p>
        </p:txBody>
      </p:sp>
      <p:sp>
        <p:nvSpPr>
          <p:cNvPr id="3" name="Platshållare för text 2">
            <a:extLst>
              <a:ext uri="{FF2B5EF4-FFF2-40B4-BE49-F238E27FC236}">
                <a16:creationId xmlns:a16="http://schemas.microsoft.com/office/drawing/2014/main" id="{E64EAC61-1F56-4476-ACF3-5E4EEB4124F1}"/>
              </a:ext>
            </a:extLst>
          </p:cNvPr>
          <p:cNvSpPr>
            <a:spLocks noGrp="1"/>
          </p:cNvSpPr>
          <p:nvPr>
            <p:ph type="body" sz="quarter" idx="13"/>
          </p:nvPr>
        </p:nvSpPr>
        <p:spPr>
          <a:xfrm>
            <a:off x="1259632" y="548680"/>
            <a:ext cx="6977104" cy="480482"/>
          </a:xfrm>
        </p:spPr>
        <p:txBody>
          <a:bodyPr/>
          <a:lstStyle/>
          <a:p>
            <a:r>
              <a:rPr lang="sv-SE" sz="2800" b="1" dirty="0">
                <a:cs typeface="Calibri Light"/>
              </a:rPr>
              <a:t>Gymnasiebiblioteket som resurs</a:t>
            </a:r>
          </a:p>
        </p:txBody>
      </p:sp>
      <p:sp>
        <p:nvSpPr>
          <p:cNvPr id="5" name="Oval 3">
            <a:extLst>
              <a:ext uri="{FF2B5EF4-FFF2-40B4-BE49-F238E27FC236}">
                <a16:creationId xmlns:a16="http://schemas.microsoft.com/office/drawing/2014/main" id="{E9625C83-6B24-427A-91B1-19DB7BB5551B}"/>
              </a:ext>
            </a:extLst>
          </p:cNvPr>
          <p:cNvSpPr/>
          <p:nvPr/>
        </p:nvSpPr>
        <p:spPr>
          <a:xfrm>
            <a:off x="480997" y="1772816"/>
            <a:ext cx="2415650" cy="1379983"/>
          </a:xfrm>
          <a:prstGeom prst="ellipse">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a:cs typeface="Calibri"/>
              </a:rPr>
              <a:t>Pedagogiskt teknikstöd</a:t>
            </a:r>
          </a:p>
        </p:txBody>
      </p:sp>
      <p:sp>
        <p:nvSpPr>
          <p:cNvPr id="6" name="Oval 14">
            <a:extLst>
              <a:ext uri="{FF2B5EF4-FFF2-40B4-BE49-F238E27FC236}">
                <a16:creationId xmlns:a16="http://schemas.microsoft.com/office/drawing/2014/main" id="{4E7E6F6E-2296-4B59-B990-1DCD71493F8B}"/>
              </a:ext>
            </a:extLst>
          </p:cNvPr>
          <p:cNvSpPr/>
          <p:nvPr/>
        </p:nvSpPr>
        <p:spPr>
          <a:xfrm>
            <a:off x="448145" y="3927942"/>
            <a:ext cx="2529592" cy="1379983"/>
          </a:xfrm>
          <a:prstGeom prst="ellipse">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a:cs typeface="Calibri"/>
              </a:rPr>
              <a:t>Studierum för enskilt- eller grupparbete</a:t>
            </a:r>
          </a:p>
        </p:txBody>
      </p:sp>
      <p:sp>
        <p:nvSpPr>
          <p:cNvPr id="7" name="Oval 18">
            <a:extLst>
              <a:ext uri="{FF2B5EF4-FFF2-40B4-BE49-F238E27FC236}">
                <a16:creationId xmlns:a16="http://schemas.microsoft.com/office/drawing/2014/main" id="{147B6A4A-F161-4646-92E9-4D17EBAC93AE}"/>
              </a:ext>
            </a:extLst>
          </p:cNvPr>
          <p:cNvSpPr/>
          <p:nvPr/>
        </p:nvSpPr>
        <p:spPr>
          <a:xfrm>
            <a:off x="3322914" y="2794917"/>
            <a:ext cx="2415650" cy="1379983"/>
          </a:xfrm>
          <a:prstGeom prst="ellipse">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a:cs typeface="Calibri"/>
              </a:rPr>
              <a:t>Öppet hela skoldagen!</a:t>
            </a:r>
          </a:p>
          <a:p>
            <a:pPr algn="ctr"/>
            <a:r>
              <a:rPr lang="sv-SE" dirty="0">
                <a:cs typeface="Calibri"/>
              </a:rPr>
              <a:t>8.00-16.00</a:t>
            </a:r>
          </a:p>
        </p:txBody>
      </p:sp>
      <p:sp>
        <p:nvSpPr>
          <p:cNvPr id="8" name="Oval 16">
            <a:extLst>
              <a:ext uri="{FF2B5EF4-FFF2-40B4-BE49-F238E27FC236}">
                <a16:creationId xmlns:a16="http://schemas.microsoft.com/office/drawing/2014/main" id="{4B62CEA7-3E17-412C-9BA9-6C879B4A39FB}"/>
              </a:ext>
            </a:extLst>
          </p:cNvPr>
          <p:cNvSpPr/>
          <p:nvPr/>
        </p:nvSpPr>
        <p:spPr>
          <a:xfrm>
            <a:off x="3213341" y="4792359"/>
            <a:ext cx="2717318" cy="1523999"/>
          </a:xfrm>
          <a:prstGeom prst="ellipse">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a:cs typeface="Calibri"/>
              </a:rPr>
              <a:t>Enskild handledning</a:t>
            </a:r>
          </a:p>
          <a:p>
            <a:pPr algn="ctr"/>
            <a:r>
              <a:rPr lang="sv-SE" dirty="0">
                <a:cs typeface="Calibri"/>
              </a:rPr>
              <a:t>med elever</a:t>
            </a:r>
          </a:p>
        </p:txBody>
      </p:sp>
      <p:sp>
        <p:nvSpPr>
          <p:cNvPr id="9" name="Oval 10">
            <a:extLst>
              <a:ext uri="{FF2B5EF4-FFF2-40B4-BE49-F238E27FC236}">
                <a16:creationId xmlns:a16="http://schemas.microsoft.com/office/drawing/2014/main" id="{65DA9FC2-B05C-4987-9C34-08FA61A3028A}"/>
              </a:ext>
            </a:extLst>
          </p:cNvPr>
          <p:cNvSpPr/>
          <p:nvPr/>
        </p:nvSpPr>
        <p:spPr>
          <a:xfrm>
            <a:off x="6439565" y="3921698"/>
            <a:ext cx="2415650" cy="1379983"/>
          </a:xfrm>
          <a:prstGeom prst="ellipse">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dirty="0">
                <a:cs typeface="Calibri"/>
              </a:rPr>
              <a:t>Boktips</a:t>
            </a:r>
            <a:endParaRPr lang="sv-SE" dirty="0"/>
          </a:p>
        </p:txBody>
      </p:sp>
      <p:sp>
        <p:nvSpPr>
          <p:cNvPr id="10" name="Oval 12">
            <a:extLst>
              <a:ext uri="{FF2B5EF4-FFF2-40B4-BE49-F238E27FC236}">
                <a16:creationId xmlns:a16="http://schemas.microsoft.com/office/drawing/2014/main" id="{0162BC2B-3773-447E-BE61-A94DAA0CD0F6}"/>
              </a:ext>
            </a:extLst>
          </p:cNvPr>
          <p:cNvSpPr/>
          <p:nvPr/>
        </p:nvSpPr>
        <p:spPr>
          <a:xfrm>
            <a:off x="6164831" y="1902311"/>
            <a:ext cx="2667934" cy="1379983"/>
          </a:xfrm>
          <a:prstGeom prst="ellipse">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sv-SE" dirty="0">
              <a:cs typeface="Calibri" panose="020F0502020204030204"/>
            </a:endParaRPr>
          </a:p>
          <a:p>
            <a:pPr algn="ctr"/>
            <a:r>
              <a:rPr lang="sv-SE" dirty="0">
                <a:cs typeface="Calibri" panose="020F0502020204030204"/>
              </a:rPr>
              <a:t>Workshops!</a:t>
            </a:r>
            <a:endParaRPr lang="sv-SE" dirty="0"/>
          </a:p>
          <a:p>
            <a:pPr algn="ctr"/>
            <a:r>
              <a:rPr lang="sv-SE" sz="1400" i="1" dirty="0">
                <a:cs typeface="Calibri" panose="020F0502020204030204"/>
              </a:rPr>
              <a:t>Källkritik</a:t>
            </a:r>
          </a:p>
          <a:p>
            <a:pPr algn="ctr"/>
            <a:r>
              <a:rPr lang="sv-SE" sz="1400" i="1" dirty="0">
                <a:cs typeface="Calibri" panose="020F0502020204030204"/>
              </a:rPr>
              <a:t>Informationssökning</a:t>
            </a:r>
          </a:p>
          <a:p>
            <a:pPr algn="ctr"/>
            <a:r>
              <a:rPr lang="sv-SE" sz="1400" i="1" dirty="0">
                <a:cs typeface="Calibri" panose="020F0502020204030204"/>
              </a:rPr>
              <a:t>Sökteknik</a:t>
            </a:r>
          </a:p>
          <a:p>
            <a:pPr algn="ctr"/>
            <a:endParaRPr lang="sv-SE" dirty="0">
              <a:cs typeface="Calibri" panose="020F0502020204030204"/>
            </a:endParaRPr>
          </a:p>
        </p:txBody>
      </p:sp>
    </p:spTree>
    <p:extLst>
      <p:ext uri="{BB962C8B-B14F-4D97-AF65-F5344CB8AC3E}">
        <p14:creationId xmlns:p14="http://schemas.microsoft.com/office/powerpoint/2010/main" val="313006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7160EFD-4AB0-4276-AFE6-75353F078FB5}"/>
              </a:ext>
            </a:extLst>
          </p:cNvPr>
          <p:cNvSpPr>
            <a:spLocks noGrp="1"/>
          </p:cNvSpPr>
          <p:nvPr>
            <p:ph type="body" sz="quarter" idx="12"/>
          </p:nvPr>
        </p:nvSpPr>
        <p:spPr>
          <a:xfrm>
            <a:off x="1243511" y="1412776"/>
            <a:ext cx="6408737" cy="4800600"/>
          </a:xfrm>
        </p:spPr>
        <p:txBody>
          <a:bodyPr/>
          <a:lstStyle/>
          <a:p>
            <a:r>
              <a:rPr lang="sv-SE" sz="2000" dirty="0">
                <a:ea typeface="+mn-lt"/>
                <a:cs typeface="+mn-lt"/>
              </a:rPr>
              <a:t>För allas </a:t>
            </a:r>
            <a:r>
              <a:rPr lang="sv-SE" sz="2000" dirty="0" err="1">
                <a:ea typeface="+mn-lt"/>
                <a:cs typeface="+mn-lt"/>
              </a:rPr>
              <a:t>studiero</a:t>
            </a:r>
            <a:r>
              <a:rPr lang="sv-SE" sz="2000" dirty="0">
                <a:ea typeface="+mn-lt"/>
                <a:cs typeface="+mn-lt"/>
              </a:rPr>
              <a:t> har vi några enkla regler som vi ber alla elever att följa</a:t>
            </a:r>
            <a:endParaRPr lang="en-US" sz="2000" dirty="0">
              <a:ea typeface="+mn-lt"/>
              <a:cs typeface="+mn-lt"/>
            </a:endParaRPr>
          </a:p>
          <a:p>
            <a:pPr marL="914400" lvl="1" indent="-457200">
              <a:buAutoNum type="arabicPeriod"/>
            </a:pPr>
            <a:r>
              <a:rPr lang="sv-SE" sz="2000" dirty="0">
                <a:ea typeface="+mn-lt"/>
                <a:cs typeface="+mn-lt"/>
              </a:rPr>
              <a:t>Mat, godis och läskedrycker är förbjudet</a:t>
            </a:r>
            <a:endParaRPr lang="en-US" sz="2000" dirty="0">
              <a:ea typeface="+mn-lt"/>
              <a:cs typeface="+mn-lt"/>
            </a:endParaRPr>
          </a:p>
          <a:p>
            <a:pPr marL="914400" lvl="1" indent="-457200">
              <a:buAutoNum type="arabicPeriod"/>
            </a:pPr>
            <a:r>
              <a:rPr lang="sv-SE" sz="2000" dirty="0">
                <a:ea typeface="+mn-lt"/>
                <a:cs typeface="+mn-lt"/>
              </a:rPr>
              <a:t>Inga fötter på stolar och bord</a:t>
            </a:r>
            <a:endParaRPr lang="en-US" sz="2000" dirty="0">
              <a:ea typeface="+mn-lt"/>
              <a:cs typeface="+mn-lt"/>
            </a:endParaRPr>
          </a:p>
          <a:p>
            <a:pPr marL="914400" lvl="1" indent="-457200">
              <a:buAutoNum type="arabicPeriod"/>
            </a:pPr>
            <a:r>
              <a:rPr lang="sv-SE" sz="2000" dirty="0">
                <a:ea typeface="+mn-lt"/>
                <a:cs typeface="+mn-lt"/>
              </a:rPr>
              <a:t>Låg ljudnivå måste hållas för allas arbetsro</a:t>
            </a:r>
            <a:endParaRPr lang="en-US" sz="2000" dirty="0">
              <a:ea typeface="+mn-lt"/>
              <a:cs typeface="+mn-lt"/>
            </a:endParaRPr>
          </a:p>
          <a:p>
            <a:pPr marL="914400" lvl="1" indent="-457200">
              <a:buAutoNum type="arabicPeriod"/>
            </a:pPr>
            <a:endParaRPr lang="sv-SE" sz="2000" dirty="0">
              <a:ea typeface="+mn-lt"/>
              <a:cs typeface="+mn-lt"/>
            </a:endParaRPr>
          </a:p>
          <a:p>
            <a:pPr marL="457200" lvl="1" indent="0">
              <a:buNone/>
            </a:pPr>
            <a:endParaRPr lang="sv-SE" sz="2000" dirty="0">
              <a:ea typeface="+mn-lt"/>
              <a:cs typeface="+mn-lt"/>
            </a:endParaRPr>
          </a:p>
          <a:p>
            <a:pPr marL="457200" lvl="1" indent="0">
              <a:buNone/>
            </a:pPr>
            <a:r>
              <a:rPr lang="sv-SE" sz="2000" dirty="0">
                <a:ea typeface="+mn-lt"/>
                <a:cs typeface="+mn-lt"/>
              </a:rPr>
              <a:t>Misskötsel av dessa regler leder till att eleven blir avstängd.</a:t>
            </a:r>
            <a:endParaRPr lang="sv-SE" sz="2000" dirty="0"/>
          </a:p>
          <a:p>
            <a:endParaRPr lang="sv-SE" dirty="0"/>
          </a:p>
        </p:txBody>
      </p:sp>
      <p:sp>
        <p:nvSpPr>
          <p:cNvPr id="3" name="Platshållare för text 2">
            <a:extLst>
              <a:ext uri="{FF2B5EF4-FFF2-40B4-BE49-F238E27FC236}">
                <a16:creationId xmlns:a16="http://schemas.microsoft.com/office/drawing/2014/main" id="{046141A5-F7BA-4EB1-B767-7DE4D2F5BD0E}"/>
              </a:ext>
            </a:extLst>
          </p:cNvPr>
          <p:cNvSpPr>
            <a:spLocks noGrp="1"/>
          </p:cNvSpPr>
          <p:nvPr>
            <p:ph type="body" sz="quarter" idx="13"/>
          </p:nvPr>
        </p:nvSpPr>
        <p:spPr>
          <a:xfrm>
            <a:off x="1259632" y="548680"/>
            <a:ext cx="5976664" cy="648072"/>
          </a:xfrm>
        </p:spPr>
        <p:txBody>
          <a:bodyPr/>
          <a:lstStyle/>
          <a:p>
            <a:r>
              <a:rPr lang="sv-SE" sz="2800" dirty="0">
                <a:ea typeface="+mj-lt"/>
                <a:cs typeface="+mj-lt"/>
              </a:rPr>
              <a:t>Biblioteket som arbetsplats </a:t>
            </a:r>
            <a:endParaRPr lang="sv-SE" sz="2800" dirty="0"/>
          </a:p>
        </p:txBody>
      </p:sp>
    </p:spTree>
    <p:extLst>
      <p:ext uri="{BB962C8B-B14F-4D97-AF65-F5344CB8AC3E}">
        <p14:creationId xmlns:p14="http://schemas.microsoft.com/office/powerpoint/2010/main" val="1171872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609AEB8-AC81-9762-626A-A3445465DCB0}"/>
              </a:ext>
            </a:extLst>
          </p:cNvPr>
          <p:cNvSpPr>
            <a:spLocks noGrp="1"/>
          </p:cNvSpPr>
          <p:nvPr>
            <p:ph type="body" sz="quarter" idx="13"/>
          </p:nvPr>
        </p:nvSpPr>
        <p:spPr/>
        <p:txBody>
          <a:bodyPr/>
          <a:lstStyle/>
          <a:p>
            <a:r>
              <a:rPr lang="sv-SE" dirty="0"/>
              <a:t>KAA</a:t>
            </a:r>
          </a:p>
          <a:p>
            <a:endParaRPr lang="sv-SE" dirty="0"/>
          </a:p>
        </p:txBody>
      </p:sp>
      <p:pic>
        <p:nvPicPr>
          <p:cNvPr id="4" name="Bildobjekt 3">
            <a:extLst>
              <a:ext uri="{FF2B5EF4-FFF2-40B4-BE49-F238E27FC236}">
                <a16:creationId xmlns:a16="http://schemas.microsoft.com/office/drawing/2014/main" id="{0EC8B75B-F19F-6DAA-65EC-3A5FEF0A0721}"/>
              </a:ext>
            </a:extLst>
          </p:cNvPr>
          <p:cNvPicPr>
            <a:picLocks noChangeAspect="1"/>
          </p:cNvPicPr>
          <p:nvPr/>
        </p:nvPicPr>
        <p:blipFill>
          <a:blip r:embed="rId2"/>
          <a:stretch>
            <a:fillRect/>
          </a:stretch>
        </p:blipFill>
        <p:spPr>
          <a:xfrm>
            <a:off x="305622" y="1029162"/>
            <a:ext cx="8586858" cy="4830107"/>
          </a:xfrm>
          <a:prstGeom prst="rect">
            <a:avLst/>
          </a:prstGeom>
        </p:spPr>
      </p:pic>
    </p:spTree>
    <p:extLst>
      <p:ext uri="{BB962C8B-B14F-4D97-AF65-F5344CB8AC3E}">
        <p14:creationId xmlns:p14="http://schemas.microsoft.com/office/powerpoint/2010/main" val="3833410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8ABDCB3-53F0-3110-7CEC-256F96A05908}"/>
              </a:ext>
            </a:extLst>
          </p:cNvPr>
          <p:cNvSpPr>
            <a:spLocks noGrp="1"/>
          </p:cNvSpPr>
          <p:nvPr>
            <p:ph type="body" sz="quarter" idx="12"/>
          </p:nvPr>
        </p:nvSpPr>
        <p:spPr/>
        <p:txBody>
          <a:bodyPr/>
          <a:lstStyle/>
          <a:p>
            <a:r>
              <a:rPr lang="sv-SE" dirty="0">
                <a:hlinkClick r:id="rId2"/>
              </a:rPr>
              <a:t>www.gymnasiet.vastervik.se</a:t>
            </a:r>
            <a:endParaRPr lang="sv-SE" dirty="0"/>
          </a:p>
          <a:p>
            <a:endParaRPr lang="sv-SE" dirty="0"/>
          </a:p>
          <a:p>
            <a:endParaRPr lang="sv-SE" dirty="0"/>
          </a:p>
        </p:txBody>
      </p:sp>
      <p:sp>
        <p:nvSpPr>
          <p:cNvPr id="3" name="Platshållare för text 2">
            <a:extLst>
              <a:ext uri="{FF2B5EF4-FFF2-40B4-BE49-F238E27FC236}">
                <a16:creationId xmlns:a16="http://schemas.microsoft.com/office/drawing/2014/main" id="{23B8E876-C6BA-0CA2-3993-0CAC1A6407A5}"/>
              </a:ext>
            </a:extLst>
          </p:cNvPr>
          <p:cNvSpPr>
            <a:spLocks noGrp="1"/>
          </p:cNvSpPr>
          <p:nvPr>
            <p:ph type="body" sz="quarter" idx="13"/>
          </p:nvPr>
        </p:nvSpPr>
        <p:spPr>
          <a:xfrm>
            <a:off x="1259632" y="548680"/>
            <a:ext cx="7056784" cy="480482"/>
          </a:xfrm>
        </p:spPr>
        <p:txBody>
          <a:bodyPr/>
          <a:lstStyle/>
          <a:p>
            <a:r>
              <a:rPr lang="sv-SE" dirty="0"/>
              <a:t>Mer information hittar du på vår webbplats </a:t>
            </a:r>
          </a:p>
        </p:txBody>
      </p:sp>
      <p:pic>
        <p:nvPicPr>
          <p:cNvPr id="5" name="Bildobjekt 4">
            <a:extLst>
              <a:ext uri="{FF2B5EF4-FFF2-40B4-BE49-F238E27FC236}">
                <a16:creationId xmlns:a16="http://schemas.microsoft.com/office/drawing/2014/main" id="{6706B86E-7256-F745-1924-88529C2D775C}"/>
              </a:ext>
            </a:extLst>
          </p:cNvPr>
          <p:cNvPicPr>
            <a:picLocks noChangeAspect="1"/>
          </p:cNvPicPr>
          <p:nvPr/>
        </p:nvPicPr>
        <p:blipFill>
          <a:blip r:embed="rId3"/>
          <a:stretch>
            <a:fillRect/>
          </a:stretch>
        </p:blipFill>
        <p:spPr>
          <a:xfrm>
            <a:off x="1351677" y="1628800"/>
            <a:ext cx="6440646" cy="4402785"/>
          </a:xfrm>
          <a:prstGeom prst="rect">
            <a:avLst/>
          </a:prstGeom>
        </p:spPr>
      </p:pic>
    </p:spTree>
    <p:extLst>
      <p:ext uri="{BB962C8B-B14F-4D97-AF65-F5344CB8AC3E}">
        <p14:creationId xmlns:p14="http://schemas.microsoft.com/office/powerpoint/2010/main" val="63027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31F63A1-E945-4B5C-BD6D-B9E7ABB47297}"/>
              </a:ext>
            </a:extLst>
          </p:cNvPr>
          <p:cNvSpPr>
            <a:spLocks noGrp="1"/>
          </p:cNvSpPr>
          <p:nvPr>
            <p:ph type="body" sz="quarter" idx="12"/>
          </p:nvPr>
        </p:nvSpPr>
        <p:spPr>
          <a:xfrm>
            <a:off x="1259634" y="1028734"/>
            <a:ext cx="7632846" cy="5136570"/>
          </a:xfrm>
        </p:spPr>
        <p:txBody>
          <a:bodyPr>
            <a:normAutofit fontScale="92500"/>
          </a:bodyPr>
          <a:lstStyle/>
          <a:p>
            <a:r>
              <a:rPr lang="sv-SE" i="0" dirty="0"/>
              <a:t>Vårdnadshavare använder Bank-ID för att logga in på kommunens e-tjänster. Länk finns på skolans hemsida</a:t>
            </a:r>
          </a:p>
          <a:p>
            <a:r>
              <a:rPr lang="sv-SE" i="0" dirty="0">
                <a:hlinkClick r:id="rId2"/>
              </a:rPr>
              <a:t>https://www.vastervik.se/Vasterviks-Gymnasium/</a:t>
            </a:r>
            <a:endParaRPr lang="sv-SE" i="0" dirty="0"/>
          </a:p>
          <a:p>
            <a:r>
              <a:rPr lang="sv-SE" i="0" dirty="0"/>
              <a:t>under Inloggningar.</a:t>
            </a:r>
          </a:p>
          <a:p>
            <a:endParaRPr lang="sv-SE" i="0" dirty="0"/>
          </a:p>
          <a:p>
            <a:pPr marL="457200" indent="-457200">
              <a:buFont typeface="Arial" panose="020B0604020202020204" pitchFamily="34" charset="0"/>
              <a:buChar char="•"/>
            </a:pPr>
            <a:r>
              <a:rPr lang="sv-SE" i="0" u="sng" dirty="0"/>
              <a:t>I IST Administration </a:t>
            </a:r>
            <a:r>
              <a:rPr lang="sv-SE" i="0" dirty="0"/>
              <a:t>kan elev och vårdnadshavare se studieplan, betyg, frånvaro m.m.</a:t>
            </a:r>
          </a:p>
          <a:p>
            <a:pPr marL="457200" indent="-457200">
              <a:buFont typeface="Arial" panose="020B0604020202020204" pitchFamily="34" charset="0"/>
              <a:buChar char="•"/>
            </a:pPr>
            <a:endParaRPr lang="sv-SE" i="0" dirty="0"/>
          </a:p>
          <a:p>
            <a:pPr marL="457200" indent="-457200">
              <a:buFont typeface="Arial" panose="020B0604020202020204" pitchFamily="34" charset="0"/>
              <a:buChar char="•"/>
            </a:pPr>
            <a:r>
              <a:rPr lang="sv-SE" i="0" u="sng" dirty="0"/>
              <a:t>I IST Lärande </a:t>
            </a:r>
            <a:r>
              <a:rPr lang="sv-SE" i="0" dirty="0"/>
              <a:t>finns information om elevens kunskapsutveckling.</a:t>
            </a:r>
          </a:p>
        </p:txBody>
      </p:sp>
      <p:sp>
        <p:nvSpPr>
          <p:cNvPr id="3" name="Platshållare för text 2">
            <a:extLst>
              <a:ext uri="{FF2B5EF4-FFF2-40B4-BE49-F238E27FC236}">
                <a16:creationId xmlns:a16="http://schemas.microsoft.com/office/drawing/2014/main" id="{F09969E0-3216-48D0-A673-005732CD4726}"/>
              </a:ext>
            </a:extLst>
          </p:cNvPr>
          <p:cNvSpPr>
            <a:spLocks noGrp="1"/>
          </p:cNvSpPr>
          <p:nvPr>
            <p:ph type="body" sz="quarter" idx="13"/>
          </p:nvPr>
        </p:nvSpPr>
        <p:spPr>
          <a:xfrm>
            <a:off x="1259632" y="548680"/>
            <a:ext cx="4248472" cy="480482"/>
          </a:xfrm>
        </p:spPr>
        <p:txBody>
          <a:bodyPr/>
          <a:lstStyle/>
          <a:p>
            <a:r>
              <a:rPr lang="sv-SE" dirty="0"/>
              <a:t>IST Administration/IST Lärande</a:t>
            </a:r>
          </a:p>
        </p:txBody>
      </p:sp>
    </p:spTree>
    <p:extLst>
      <p:ext uri="{BB962C8B-B14F-4D97-AF65-F5344CB8AC3E}">
        <p14:creationId xmlns:p14="http://schemas.microsoft.com/office/powerpoint/2010/main" val="3718860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5ECC628-6577-B89F-0D08-66A56C658543}"/>
              </a:ext>
            </a:extLst>
          </p:cNvPr>
          <p:cNvSpPr>
            <a:spLocks noGrp="1"/>
          </p:cNvSpPr>
          <p:nvPr>
            <p:ph type="body" sz="quarter" idx="12"/>
          </p:nvPr>
        </p:nvSpPr>
        <p:spPr/>
        <p:txBody>
          <a:bodyPr/>
          <a:lstStyle/>
          <a:p>
            <a:pPr marL="514350" indent="-514350">
              <a:buFont typeface="+mj-lt"/>
              <a:buAutoNum type="arabicPeriod"/>
            </a:pPr>
            <a:r>
              <a:rPr lang="sv-SE" sz="2400" dirty="0"/>
              <a:t>vastervik.se</a:t>
            </a:r>
            <a:r>
              <a:rPr lang="sv-SE" sz="2400" dirty="0">
                <a:sym typeface="Wingdings" panose="05000000000000000000" pitchFamily="2" charset="2"/>
              </a:rPr>
              <a:t> </a:t>
            </a:r>
            <a:br>
              <a:rPr lang="sv-SE" sz="2400" dirty="0">
                <a:sym typeface="Wingdings" panose="05000000000000000000" pitchFamily="2" charset="2"/>
              </a:rPr>
            </a:br>
            <a:r>
              <a:rPr lang="sv-SE" sz="2400" dirty="0">
                <a:sym typeface="Wingdings" panose="05000000000000000000" pitchFamily="2" charset="2"/>
              </a:rPr>
              <a:t>E-tjänster och blanketter</a:t>
            </a:r>
            <a:endParaRPr lang="sv-SE" sz="1000" dirty="0">
              <a:sym typeface="Wingdings" panose="05000000000000000000" pitchFamily="2" charset="2"/>
            </a:endParaRPr>
          </a:p>
          <a:p>
            <a:pPr marL="514350" indent="-514350">
              <a:buFont typeface="+mj-lt"/>
              <a:buAutoNum type="arabicPeriod"/>
            </a:pPr>
            <a:r>
              <a:rPr lang="sv-SE" sz="2400" dirty="0">
                <a:sym typeface="Wingdings" panose="05000000000000000000" pitchFamily="2" charset="2"/>
              </a:rPr>
              <a:t>IST Administration,</a:t>
            </a:r>
            <a:br>
              <a:rPr lang="sv-SE" sz="2400" dirty="0">
                <a:sym typeface="Wingdings" panose="05000000000000000000" pitchFamily="2" charset="2"/>
              </a:rPr>
            </a:br>
            <a:r>
              <a:rPr lang="sv-SE" sz="2400" dirty="0">
                <a:sym typeface="Wingdings" panose="05000000000000000000" pitchFamily="2" charset="2"/>
              </a:rPr>
              <a:t>Grundskola och Gymnasium</a:t>
            </a:r>
          </a:p>
          <a:p>
            <a:pPr marL="514350" indent="-514350">
              <a:buFont typeface="+mj-lt"/>
              <a:buAutoNum type="arabicPeriod"/>
            </a:pPr>
            <a:r>
              <a:rPr lang="sv-SE" sz="2400" dirty="0">
                <a:sym typeface="Wingdings" panose="05000000000000000000" pitchFamily="2" charset="2"/>
              </a:rPr>
              <a:t>Logga in med personnummer </a:t>
            </a:r>
            <a:br>
              <a:rPr lang="sv-SE" sz="2400" dirty="0">
                <a:sym typeface="Wingdings" panose="05000000000000000000" pitchFamily="2" charset="2"/>
              </a:rPr>
            </a:br>
            <a:r>
              <a:rPr lang="sv-SE" sz="2400" dirty="0">
                <a:sym typeface="Wingdings" panose="05000000000000000000" pitchFamily="2" charset="2"/>
              </a:rPr>
              <a:t>och Bank-ID</a:t>
            </a:r>
          </a:p>
          <a:p>
            <a:endParaRPr lang="sv-SE" dirty="0"/>
          </a:p>
        </p:txBody>
      </p:sp>
      <p:sp>
        <p:nvSpPr>
          <p:cNvPr id="3" name="Platshållare för text 2">
            <a:extLst>
              <a:ext uri="{FF2B5EF4-FFF2-40B4-BE49-F238E27FC236}">
                <a16:creationId xmlns:a16="http://schemas.microsoft.com/office/drawing/2014/main" id="{D135CDCD-C57F-5BD7-87FB-10A7357D90CB}"/>
              </a:ext>
            </a:extLst>
          </p:cNvPr>
          <p:cNvSpPr>
            <a:spLocks noGrp="1"/>
          </p:cNvSpPr>
          <p:nvPr>
            <p:ph type="body" sz="quarter" idx="13"/>
          </p:nvPr>
        </p:nvSpPr>
        <p:spPr/>
        <p:txBody>
          <a:bodyPr/>
          <a:lstStyle/>
          <a:p>
            <a:r>
              <a:rPr lang="sv-SE" dirty="0"/>
              <a:t>Frånvaroanmälan</a:t>
            </a:r>
          </a:p>
        </p:txBody>
      </p:sp>
      <p:grpSp>
        <p:nvGrpSpPr>
          <p:cNvPr id="9" name="Grupp 8">
            <a:extLst>
              <a:ext uri="{FF2B5EF4-FFF2-40B4-BE49-F238E27FC236}">
                <a16:creationId xmlns:a16="http://schemas.microsoft.com/office/drawing/2014/main" id="{3207497D-28BA-A7C0-E788-F3620AE710D2}"/>
              </a:ext>
            </a:extLst>
          </p:cNvPr>
          <p:cNvGrpSpPr/>
          <p:nvPr/>
        </p:nvGrpSpPr>
        <p:grpSpPr>
          <a:xfrm>
            <a:off x="1475629" y="3657454"/>
            <a:ext cx="2417241" cy="2232248"/>
            <a:chOff x="6012160" y="188641"/>
            <a:chExt cx="2417241" cy="2232248"/>
          </a:xfrm>
        </p:grpSpPr>
        <p:pic>
          <p:nvPicPr>
            <p:cNvPr id="5" name="Bildobjekt 4">
              <a:extLst>
                <a:ext uri="{FF2B5EF4-FFF2-40B4-BE49-F238E27FC236}">
                  <a16:creationId xmlns:a16="http://schemas.microsoft.com/office/drawing/2014/main" id="{7EDDC305-EF9A-86FA-E34B-CCA7F020A5AA}"/>
                </a:ext>
              </a:extLst>
            </p:cNvPr>
            <p:cNvPicPr>
              <a:picLocks noChangeAspect="1"/>
            </p:cNvPicPr>
            <p:nvPr/>
          </p:nvPicPr>
          <p:blipFill rotWithShape="1">
            <a:blip r:embed="rId2"/>
            <a:srcRect t="4685" b="50994"/>
            <a:stretch/>
          </p:blipFill>
          <p:spPr>
            <a:xfrm>
              <a:off x="6012160" y="188641"/>
              <a:ext cx="2417241" cy="2232248"/>
            </a:xfrm>
            <a:prstGeom prst="rect">
              <a:avLst/>
            </a:prstGeom>
          </p:spPr>
        </p:pic>
        <p:sp>
          <p:nvSpPr>
            <p:cNvPr id="6" name="Rektangel 5">
              <a:extLst>
                <a:ext uri="{FF2B5EF4-FFF2-40B4-BE49-F238E27FC236}">
                  <a16:creationId xmlns:a16="http://schemas.microsoft.com/office/drawing/2014/main" id="{64660B9B-A48C-F763-C99B-68EF6D20BA8E}"/>
                </a:ext>
              </a:extLst>
            </p:cNvPr>
            <p:cNvSpPr/>
            <p:nvPr/>
          </p:nvSpPr>
          <p:spPr>
            <a:xfrm>
              <a:off x="6104656" y="980728"/>
              <a:ext cx="223224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a:extLst>
              <a:ext uri="{FF2B5EF4-FFF2-40B4-BE49-F238E27FC236}">
                <a16:creationId xmlns:a16="http://schemas.microsoft.com/office/drawing/2014/main" id="{FED3A90E-6B06-377E-CE2E-0A946D231163}"/>
              </a:ext>
            </a:extLst>
          </p:cNvPr>
          <p:cNvPicPr>
            <a:picLocks noChangeAspect="1"/>
          </p:cNvPicPr>
          <p:nvPr/>
        </p:nvPicPr>
        <p:blipFill>
          <a:blip r:embed="rId3"/>
          <a:stretch>
            <a:fillRect/>
          </a:stretch>
        </p:blipFill>
        <p:spPr>
          <a:xfrm>
            <a:off x="5796136" y="2867890"/>
            <a:ext cx="2236132" cy="3595349"/>
          </a:xfrm>
          <a:prstGeom prst="rect">
            <a:avLst/>
          </a:prstGeom>
        </p:spPr>
      </p:pic>
      <p:sp>
        <p:nvSpPr>
          <p:cNvPr id="10" name="Rektangel 9">
            <a:extLst>
              <a:ext uri="{FF2B5EF4-FFF2-40B4-BE49-F238E27FC236}">
                <a16:creationId xmlns:a16="http://schemas.microsoft.com/office/drawing/2014/main" id="{693028C1-AAB1-31DD-F6B0-2335C3A0F2D8}"/>
              </a:ext>
            </a:extLst>
          </p:cNvPr>
          <p:cNvSpPr/>
          <p:nvPr/>
        </p:nvSpPr>
        <p:spPr>
          <a:xfrm>
            <a:off x="5796136" y="5394482"/>
            <a:ext cx="1982135"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2542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244375E-9958-8B53-E9B3-E6A828E5EAF5}"/>
              </a:ext>
            </a:extLst>
          </p:cNvPr>
          <p:cNvSpPr>
            <a:spLocks noGrp="1"/>
          </p:cNvSpPr>
          <p:nvPr>
            <p:ph type="body" sz="quarter" idx="12"/>
          </p:nvPr>
        </p:nvSpPr>
        <p:spPr/>
        <p:txBody>
          <a:bodyPr/>
          <a:lstStyle/>
          <a:p>
            <a:pPr marL="514350" indent="-514350">
              <a:buFont typeface="+mj-lt"/>
              <a:buAutoNum type="arabicPeriod" startAt="4"/>
            </a:pPr>
            <a:r>
              <a:rPr lang="sv-SE" dirty="0"/>
              <a:t>Klicka på elevens namn</a:t>
            </a:r>
          </a:p>
          <a:p>
            <a:pPr marL="514350" indent="-514350">
              <a:buFont typeface="+mj-lt"/>
              <a:buAutoNum type="arabicPeriod" startAt="4"/>
            </a:pPr>
            <a:r>
              <a:rPr lang="sv-SE" dirty="0"/>
              <a:t>Klicka på Frånvaro</a:t>
            </a:r>
          </a:p>
          <a:p>
            <a:pPr marL="514350" indent="-514350">
              <a:buFont typeface="+mj-lt"/>
              <a:buAutoNum type="arabicPeriod" startAt="4"/>
            </a:pPr>
            <a:r>
              <a:rPr lang="sv-SE" dirty="0"/>
              <a:t>Markera hela dagen eller ange start- och sluttid och tryck på Spara</a:t>
            </a:r>
          </a:p>
          <a:p>
            <a:pPr marL="514350" indent="-514350">
              <a:buFont typeface="+mj-lt"/>
              <a:buAutoNum type="arabicPeriod" startAt="4"/>
            </a:pPr>
            <a:r>
              <a:rPr lang="sv-SE" dirty="0"/>
              <a:t>Du får meddelande att frånvaro har sparats</a:t>
            </a:r>
          </a:p>
        </p:txBody>
      </p:sp>
      <p:sp>
        <p:nvSpPr>
          <p:cNvPr id="3" name="Platshållare för text 2">
            <a:extLst>
              <a:ext uri="{FF2B5EF4-FFF2-40B4-BE49-F238E27FC236}">
                <a16:creationId xmlns:a16="http://schemas.microsoft.com/office/drawing/2014/main" id="{89F3CEC2-FDC1-4630-8F1C-DD6C56E3AEAB}"/>
              </a:ext>
            </a:extLst>
          </p:cNvPr>
          <p:cNvSpPr>
            <a:spLocks noGrp="1"/>
          </p:cNvSpPr>
          <p:nvPr>
            <p:ph type="body" sz="quarter" idx="13"/>
          </p:nvPr>
        </p:nvSpPr>
        <p:spPr/>
        <p:txBody>
          <a:bodyPr/>
          <a:lstStyle/>
          <a:p>
            <a:r>
              <a:rPr lang="sv-SE" dirty="0"/>
              <a:t>Frånvaroanmälan forts.</a:t>
            </a:r>
          </a:p>
        </p:txBody>
      </p:sp>
      <p:pic>
        <p:nvPicPr>
          <p:cNvPr id="5" name="Bildobjekt 4">
            <a:extLst>
              <a:ext uri="{FF2B5EF4-FFF2-40B4-BE49-F238E27FC236}">
                <a16:creationId xmlns:a16="http://schemas.microsoft.com/office/drawing/2014/main" id="{6F68C883-2A1E-A929-6374-401224B0F3B9}"/>
              </a:ext>
            </a:extLst>
          </p:cNvPr>
          <p:cNvPicPr>
            <a:picLocks noChangeAspect="1"/>
          </p:cNvPicPr>
          <p:nvPr/>
        </p:nvPicPr>
        <p:blipFill>
          <a:blip r:embed="rId2"/>
          <a:stretch>
            <a:fillRect/>
          </a:stretch>
        </p:blipFill>
        <p:spPr>
          <a:xfrm>
            <a:off x="1115616" y="4005064"/>
            <a:ext cx="2264980" cy="1844984"/>
          </a:xfrm>
          <a:prstGeom prst="rect">
            <a:avLst/>
          </a:prstGeom>
        </p:spPr>
      </p:pic>
      <p:sp>
        <p:nvSpPr>
          <p:cNvPr id="6" name="Rektangel 5">
            <a:extLst>
              <a:ext uri="{FF2B5EF4-FFF2-40B4-BE49-F238E27FC236}">
                <a16:creationId xmlns:a16="http://schemas.microsoft.com/office/drawing/2014/main" id="{39559E24-E662-98E5-EEDF-E3E155777200}"/>
              </a:ext>
            </a:extLst>
          </p:cNvPr>
          <p:cNvSpPr/>
          <p:nvPr/>
        </p:nvSpPr>
        <p:spPr>
          <a:xfrm>
            <a:off x="1115616" y="4725144"/>
            <a:ext cx="919122"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A8016367-55FF-3D86-AE5F-ECD803E2CB57}"/>
              </a:ext>
            </a:extLst>
          </p:cNvPr>
          <p:cNvPicPr>
            <a:picLocks noChangeAspect="1"/>
          </p:cNvPicPr>
          <p:nvPr/>
        </p:nvPicPr>
        <p:blipFill>
          <a:blip r:embed="rId3"/>
          <a:stretch>
            <a:fillRect/>
          </a:stretch>
        </p:blipFill>
        <p:spPr>
          <a:xfrm>
            <a:off x="3843440" y="4005064"/>
            <a:ext cx="2142389" cy="2114922"/>
          </a:xfrm>
          <a:prstGeom prst="rect">
            <a:avLst/>
          </a:prstGeom>
        </p:spPr>
      </p:pic>
      <p:sp>
        <p:nvSpPr>
          <p:cNvPr id="9" name="Rektangel 8">
            <a:extLst>
              <a:ext uri="{FF2B5EF4-FFF2-40B4-BE49-F238E27FC236}">
                <a16:creationId xmlns:a16="http://schemas.microsoft.com/office/drawing/2014/main" id="{E71DD5D4-074C-B558-046E-65628CC74C94}"/>
              </a:ext>
            </a:extLst>
          </p:cNvPr>
          <p:cNvSpPr/>
          <p:nvPr/>
        </p:nvSpPr>
        <p:spPr>
          <a:xfrm>
            <a:off x="4075992" y="5265447"/>
            <a:ext cx="1072072"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F75FE665-8D9C-6FDA-E8DF-F8CF3DF64D15}"/>
              </a:ext>
            </a:extLst>
          </p:cNvPr>
          <p:cNvPicPr>
            <a:picLocks noChangeAspect="1"/>
          </p:cNvPicPr>
          <p:nvPr/>
        </p:nvPicPr>
        <p:blipFill>
          <a:blip r:embed="rId4"/>
          <a:stretch>
            <a:fillRect/>
          </a:stretch>
        </p:blipFill>
        <p:spPr>
          <a:xfrm>
            <a:off x="6444208" y="4005064"/>
            <a:ext cx="2033389" cy="2398867"/>
          </a:xfrm>
          <a:prstGeom prst="rect">
            <a:avLst/>
          </a:prstGeom>
        </p:spPr>
      </p:pic>
      <p:sp>
        <p:nvSpPr>
          <p:cNvPr id="12" name="Rektangel 11">
            <a:extLst>
              <a:ext uri="{FF2B5EF4-FFF2-40B4-BE49-F238E27FC236}">
                <a16:creationId xmlns:a16="http://schemas.microsoft.com/office/drawing/2014/main" id="{02B1E67D-B128-AB73-3ECC-B60CEF54757F}"/>
              </a:ext>
            </a:extLst>
          </p:cNvPr>
          <p:cNvSpPr/>
          <p:nvPr/>
        </p:nvSpPr>
        <p:spPr>
          <a:xfrm>
            <a:off x="6516216" y="5758894"/>
            <a:ext cx="836046" cy="2266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1771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1D61451-FF57-7AEE-3576-F78E27F67A4C}"/>
              </a:ext>
            </a:extLst>
          </p:cNvPr>
          <p:cNvSpPr>
            <a:spLocks noGrp="1"/>
          </p:cNvSpPr>
          <p:nvPr>
            <p:ph type="body" sz="quarter" idx="12"/>
          </p:nvPr>
        </p:nvSpPr>
        <p:spPr/>
        <p:txBody>
          <a:bodyPr/>
          <a:lstStyle/>
          <a:p>
            <a:r>
              <a:rPr lang="sv-SE" dirty="0"/>
              <a:t>För att se schemat för din ungdom klickar du på alternativet Kalender i IST Administration.</a:t>
            </a:r>
          </a:p>
          <a:p>
            <a:r>
              <a:rPr lang="sv-SE" dirty="0"/>
              <a:t>Här kan du se schemat dag för dag.</a:t>
            </a:r>
          </a:p>
        </p:txBody>
      </p:sp>
      <p:sp>
        <p:nvSpPr>
          <p:cNvPr id="3" name="Platshållare för text 2">
            <a:extLst>
              <a:ext uri="{FF2B5EF4-FFF2-40B4-BE49-F238E27FC236}">
                <a16:creationId xmlns:a16="http://schemas.microsoft.com/office/drawing/2014/main" id="{12C44EC2-61E7-53F2-5EBE-10B2319307DA}"/>
              </a:ext>
            </a:extLst>
          </p:cNvPr>
          <p:cNvSpPr>
            <a:spLocks noGrp="1"/>
          </p:cNvSpPr>
          <p:nvPr>
            <p:ph type="body" sz="quarter" idx="13"/>
          </p:nvPr>
        </p:nvSpPr>
        <p:spPr>
          <a:xfrm>
            <a:off x="1259632" y="548680"/>
            <a:ext cx="4464496" cy="480482"/>
          </a:xfrm>
        </p:spPr>
        <p:txBody>
          <a:bodyPr/>
          <a:lstStyle/>
          <a:p>
            <a:r>
              <a:rPr lang="sv-SE" dirty="0"/>
              <a:t>SCHEMA för vårdnadshavare</a:t>
            </a:r>
          </a:p>
        </p:txBody>
      </p:sp>
      <p:grpSp>
        <p:nvGrpSpPr>
          <p:cNvPr id="7" name="Grupp 6">
            <a:extLst>
              <a:ext uri="{FF2B5EF4-FFF2-40B4-BE49-F238E27FC236}">
                <a16:creationId xmlns:a16="http://schemas.microsoft.com/office/drawing/2014/main" id="{90A3203A-A08F-93B1-0CD6-56EFABC7FE4B}"/>
              </a:ext>
            </a:extLst>
          </p:cNvPr>
          <p:cNvGrpSpPr/>
          <p:nvPr/>
        </p:nvGrpSpPr>
        <p:grpSpPr>
          <a:xfrm>
            <a:off x="3203848" y="3212976"/>
            <a:ext cx="2142389" cy="2114922"/>
            <a:chOff x="3547233" y="2492896"/>
            <a:chExt cx="2142389" cy="2114922"/>
          </a:xfrm>
        </p:grpSpPr>
        <p:pic>
          <p:nvPicPr>
            <p:cNvPr id="4" name="Bildobjekt 3">
              <a:extLst>
                <a:ext uri="{FF2B5EF4-FFF2-40B4-BE49-F238E27FC236}">
                  <a16:creationId xmlns:a16="http://schemas.microsoft.com/office/drawing/2014/main" id="{73B0ACCE-CAD2-9885-3889-78AF37FBE343}"/>
                </a:ext>
              </a:extLst>
            </p:cNvPr>
            <p:cNvPicPr>
              <a:picLocks noChangeAspect="1"/>
            </p:cNvPicPr>
            <p:nvPr/>
          </p:nvPicPr>
          <p:blipFill>
            <a:blip r:embed="rId2"/>
            <a:stretch>
              <a:fillRect/>
            </a:stretch>
          </p:blipFill>
          <p:spPr>
            <a:xfrm>
              <a:off x="3547233" y="2492896"/>
              <a:ext cx="2142389" cy="2114922"/>
            </a:xfrm>
            <a:prstGeom prst="rect">
              <a:avLst/>
            </a:prstGeom>
          </p:spPr>
        </p:pic>
        <p:sp>
          <p:nvSpPr>
            <p:cNvPr id="6" name="Rektangel 5">
              <a:extLst>
                <a:ext uri="{FF2B5EF4-FFF2-40B4-BE49-F238E27FC236}">
                  <a16:creationId xmlns:a16="http://schemas.microsoft.com/office/drawing/2014/main" id="{C7E50924-CD2D-EADA-E8B1-E65CFACA04BC}"/>
                </a:ext>
              </a:extLst>
            </p:cNvPr>
            <p:cNvSpPr/>
            <p:nvPr/>
          </p:nvSpPr>
          <p:spPr>
            <a:xfrm>
              <a:off x="3547233" y="3429000"/>
              <a:ext cx="1168783" cy="36004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407176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63FC75F-9A89-4CE7-9449-E4F4C3BC0956}"/>
              </a:ext>
            </a:extLst>
          </p:cNvPr>
          <p:cNvSpPr>
            <a:spLocks noGrp="1"/>
          </p:cNvSpPr>
          <p:nvPr>
            <p:ph type="body" sz="quarter" idx="12"/>
          </p:nvPr>
        </p:nvSpPr>
        <p:spPr>
          <a:xfrm>
            <a:off x="1259634" y="1028734"/>
            <a:ext cx="7128790" cy="5064562"/>
          </a:xfrm>
        </p:spPr>
        <p:txBody>
          <a:bodyPr>
            <a:normAutofit/>
          </a:bodyPr>
          <a:lstStyle/>
          <a:p>
            <a:pPr marL="457200" indent="-457200">
              <a:buFont typeface="Arial" panose="020B0604020202020204" pitchFamily="34" charset="0"/>
              <a:buChar char="•"/>
            </a:pPr>
            <a:r>
              <a:rPr lang="sv-SE" sz="2000" i="0" dirty="0"/>
              <a:t>Schema uppdateras varje vecka. Schemat är </a:t>
            </a:r>
            <a:br>
              <a:rPr lang="sv-SE" sz="2000" i="0" dirty="0"/>
            </a:br>
            <a:r>
              <a:rPr lang="sv-SE" sz="2000" i="0" dirty="0"/>
              <a:t>preliminärt i två veckor från skolstart.</a:t>
            </a:r>
          </a:p>
          <a:p>
            <a:pPr marL="457200" indent="-457200">
              <a:buFont typeface="Arial" panose="020B0604020202020204" pitchFamily="34" charset="0"/>
              <a:buChar char="•"/>
            </a:pPr>
            <a:r>
              <a:rPr lang="sv-SE" sz="2000" i="0" dirty="0"/>
              <a:t>Elever loggar in i IST Administration och kan därifrån gå till </a:t>
            </a:r>
            <a:r>
              <a:rPr lang="sv-SE" sz="2000" i="0" dirty="0" err="1"/>
              <a:t>WebUntis</a:t>
            </a:r>
            <a:r>
              <a:rPr lang="sv-SE" sz="2000" i="0" dirty="0"/>
              <a:t>, där man kan se sitt schema.</a:t>
            </a:r>
          </a:p>
          <a:p>
            <a:pPr marL="457200" indent="-457200">
              <a:buFont typeface="Arial" panose="020B0604020202020204" pitchFamily="34" charset="0"/>
              <a:buChar char="•"/>
            </a:pPr>
            <a:r>
              <a:rPr lang="sv-SE" sz="2000" i="0" dirty="0"/>
              <a:t>Eleven kan också använda </a:t>
            </a:r>
            <a:r>
              <a:rPr lang="sv-SE" sz="2000" i="0" dirty="0" err="1"/>
              <a:t>appen</a:t>
            </a:r>
            <a:r>
              <a:rPr lang="sv-SE" sz="2000" i="0" dirty="0"/>
              <a:t> </a:t>
            </a:r>
            <a:r>
              <a:rPr lang="sv-SE" sz="2000" i="0" dirty="0" err="1"/>
              <a:t>Untis</a:t>
            </a:r>
            <a:r>
              <a:rPr lang="sv-SE" sz="2000" i="0" dirty="0"/>
              <a:t> Mobile. Inloggning i </a:t>
            </a:r>
            <a:r>
              <a:rPr lang="sv-SE" sz="2000" i="0" dirty="0" err="1"/>
              <a:t>appen</a:t>
            </a:r>
            <a:r>
              <a:rPr lang="sv-SE" sz="2000" i="0" dirty="0"/>
              <a:t> görs via QR-kod som finns i </a:t>
            </a:r>
            <a:r>
              <a:rPr lang="sv-SE" sz="2000" i="0" dirty="0" err="1"/>
              <a:t>WebUntis</a:t>
            </a:r>
            <a:r>
              <a:rPr lang="sv-SE" sz="2000" i="0" dirty="0"/>
              <a:t>.</a:t>
            </a:r>
          </a:p>
          <a:p>
            <a:pPr marL="457200" indent="-457200">
              <a:buFont typeface="Arial" panose="020B0604020202020204" pitchFamily="34" charset="0"/>
              <a:buChar char="•"/>
            </a:pPr>
            <a:endParaRPr lang="sv-SE" sz="2000" i="0" dirty="0"/>
          </a:p>
          <a:p>
            <a:pPr marL="457200" indent="-457200">
              <a:buFont typeface="Arial" panose="020B0604020202020204" pitchFamily="34" charset="0"/>
              <a:buChar char="•"/>
            </a:pPr>
            <a:endParaRPr lang="sv-SE" sz="2000" i="0" dirty="0"/>
          </a:p>
          <a:p>
            <a:pPr marL="457200" indent="-457200">
              <a:buFont typeface="Arial" panose="020B0604020202020204" pitchFamily="34" charset="0"/>
              <a:buChar char="•"/>
            </a:pPr>
            <a:endParaRPr lang="sv-SE" sz="2000" i="0" dirty="0"/>
          </a:p>
          <a:p>
            <a:pPr marL="457200" indent="-457200">
              <a:buFont typeface="Arial" panose="020B0604020202020204" pitchFamily="34" charset="0"/>
              <a:buChar char="•"/>
            </a:pPr>
            <a:endParaRPr lang="sv-SE" sz="2000" i="0" dirty="0"/>
          </a:p>
          <a:p>
            <a:pPr marL="457200" indent="-457200">
              <a:buFont typeface="Arial" panose="020B0604020202020204" pitchFamily="34" charset="0"/>
              <a:buChar char="•"/>
            </a:pPr>
            <a:endParaRPr lang="sv-SE" sz="2000" i="0" dirty="0"/>
          </a:p>
          <a:p>
            <a:pPr marL="457200" indent="-457200">
              <a:buFont typeface="Arial" panose="020B0604020202020204" pitchFamily="34" charset="0"/>
              <a:buChar char="•"/>
            </a:pPr>
            <a:endParaRPr lang="sv-SE" i="0" dirty="0"/>
          </a:p>
        </p:txBody>
      </p:sp>
      <p:sp>
        <p:nvSpPr>
          <p:cNvPr id="3" name="Platshållare för text 2">
            <a:extLst>
              <a:ext uri="{FF2B5EF4-FFF2-40B4-BE49-F238E27FC236}">
                <a16:creationId xmlns:a16="http://schemas.microsoft.com/office/drawing/2014/main" id="{61FC9390-4CC1-492C-B51D-D39F567368A2}"/>
              </a:ext>
            </a:extLst>
          </p:cNvPr>
          <p:cNvSpPr>
            <a:spLocks noGrp="1"/>
          </p:cNvSpPr>
          <p:nvPr>
            <p:ph type="body" sz="quarter" idx="13"/>
          </p:nvPr>
        </p:nvSpPr>
        <p:spPr/>
        <p:txBody>
          <a:bodyPr/>
          <a:lstStyle/>
          <a:p>
            <a:r>
              <a:rPr lang="sv-SE" dirty="0"/>
              <a:t>SCHEMA för elever</a:t>
            </a:r>
          </a:p>
        </p:txBody>
      </p:sp>
      <p:pic>
        <p:nvPicPr>
          <p:cNvPr id="4" name="Bildobjekt 3" descr="Bildresultat för Webuntis">
            <a:extLst>
              <a:ext uri="{FF2B5EF4-FFF2-40B4-BE49-F238E27FC236}">
                <a16:creationId xmlns:a16="http://schemas.microsoft.com/office/drawing/2014/main" id="{98D1B7E2-8E34-4022-98D1-9F59C4BACC6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9907" y="2883741"/>
            <a:ext cx="1158512" cy="1090518"/>
          </a:xfrm>
          <a:prstGeom prst="rect">
            <a:avLst/>
          </a:prstGeom>
          <a:noFill/>
          <a:ln>
            <a:noFill/>
          </a:ln>
        </p:spPr>
      </p:pic>
      <p:pic>
        <p:nvPicPr>
          <p:cNvPr id="5" name="Bildobjekt 4">
            <a:extLst>
              <a:ext uri="{FF2B5EF4-FFF2-40B4-BE49-F238E27FC236}">
                <a16:creationId xmlns:a16="http://schemas.microsoft.com/office/drawing/2014/main" id="{D142A4E2-CECD-593E-9995-85E2BB730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3140968"/>
            <a:ext cx="4555277" cy="3050654"/>
          </a:xfrm>
          <a:prstGeom prst="rect">
            <a:avLst/>
          </a:prstGeom>
        </p:spPr>
      </p:pic>
    </p:spTree>
    <p:extLst>
      <p:ext uri="{BB962C8B-B14F-4D97-AF65-F5344CB8AC3E}">
        <p14:creationId xmlns:p14="http://schemas.microsoft.com/office/powerpoint/2010/main" val="411101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E93587B-594C-4A04-B1CA-92C0AC6CB60E}"/>
              </a:ext>
            </a:extLst>
          </p:cNvPr>
          <p:cNvSpPr>
            <a:spLocks noGrp="1"/>
          </p:cNvSpPr>
          <p:nvPr>
            <p:ph type="body" sz="quarter" idx="12"/>
          </p:nvPr>
        </p:nvSpPr>
        <p:spPr>
          <a:xfrm>
            <a:off x="1043608" y="1124744"/>
            <a:ext cx="6408737" cy="4800600"/>
          </a:xfrm>
        </p:spPr>
        <p:txBody>
          <a:bodyPr/>
          <a:lstStyle/>
          <a:p>
            <a:pPr marL="457200" indent="-457200">
              <a:buFont typeface="Arial" panose="020B0604020202020204" pitchFamily="34" charset="0"/>
              <a:buChar char="•"/>
            </a:pPr>
            <a:endParaRPr lang="sv-SE" i="0" dirty="0"/>
          </a:p>
          <a:p>
            <a:pPr marL="457200" indent="-457200">
              <a:buFont typeface="Arial" panose="020B0604020202020204" pitchFamily="34" charset="0"/>
              <a:buChar char="•"/>
            </a:pPr>
            <a:r>
              <a:rPr lang="sv-SE" i="0" dirty="0"/>
              <a:t>Avstånd, mer än 6 km mellan hemmet och skolan</a:t>
            </a:r>
          </a:p>
          <a:p>
            <a:pPr marL="457200" indent="-457200">
              <a:buFont typeface="Arial" panose="020B0604020202020204" pitchFamily="34" charset="0"/>
              <a:buChar char="•"/>
            </a:pPr>
            <a:endParaRPr lang="sv-SE" i="0" dirty="0"/>
          </a:p>
          <a:p>
            <a:pPr marL="457200" indent="-457200">
              <a:buFont typeface="Arial" panose="020B0604020202020204" pitchFamily="34" charset="0"/>
              <a:buChar char="•"/>
            </a:pPr>
            <a:r>
              <a:rPr lang="sv-SE" i="0" dirty="0"/>
              <a:t>Vad händer när eleven tappar sitt kort?</a:t>
            </a:r>
          </a:p>
          <a:p>
            <a:r>
              <a:rPr lang="sv-SE" i="0" dirty="0"/>
              <a:t>	Eleven kontaktar skolans reception.</a:t>
            </a:r>
          </a:p>
          <a:p>
            <a:endParaRPr lang="sv-SE" i="0" dirty="0"/>
          </a:p>
        </p:txBody>
      </p:sp>
      <p:sp>
        <p:nvSpPr>
          <p:cNvPr id="3" name="Platshållare för text 2">
            <a:extLst>
              <a:ext uri="{FF2B5EF4-FFF2-40B4-BE49-F238E27FC236}">
                <a16:creationId xmlns:a16="http://schemas.microsoft.com/office/drawing/2014/main" id="{2BD4D8D7-7E5C-4962-8A62-6BB32E7E0B5B}"/>
              </a:ext>
            </a:extLst>
          </p:cNvPr>
          <p:cNvSpPr>
            <a:spLocks noGrp="1"/>
          </p:cNvSpPr>
          <p:nvPr>
            <p:ph type="body" sz="quarter" idx="13"/>
          </p:nvPr>
        </p:nvSpPr>
        <p:spPr/>
        <p:txBody>
          <a:bodyPr/>
          <a:lstStyle/>
          <a:p>
            <a:r>
              <a:rPr lang="sv-SE" dirty="0"/>
              <a:t>RESEKORT</a:t>
            </a:r>
          </a:p>
        </p:txBody>
      </p:sp>
    </p:spTree>
    <p:extLst>
      <p:ext uri="{BB962C8B-B14F-4D97-AF65-F5344CB8AC3E}">
        <p14:creationId xmlns:p14="http://schemas.microsoft.com/office/powerpoint/2010/main" val="146238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A5BD678-C6A2-4F7A-8410-84DDA8F31EF7}"/>
              </a:ext>
            </a:extLst>
          </p:cNvPr>
          <p:cNvSpPr>
            <a:spLocks noGrp="1"/>
          </p:cNvSpPr>
          <p:nvPr>
            <p:ph type="body" sz="quarter" idx="12"/>
          </p:nvPr>
        </p:nvSpPr>
        <p:spPr/>
        <p:txBody>
          <a:bodyPr>
            <a:normAutofit lnSpcReduction="10000"/>
          </a:bodyPr>
          <a:lstStyle/>
          <a:p>
            <a:r>
              <a:rPr lang="sv-SE" sz="1800" i="0" dirty="0">
                <a:effectLst/>
                <a:ea typeface="Times New Roman" panose="02020603050405020304" pitchFamily="18" charset="0"/>
              </a:rPr>
              <a:t>Syftet med skol-ID är att kunna säkerställa vilka som har behörighet till skolan.</a:t>
            </a:r>
          </a:p>
          <a:p>
            <a:r>
              <a:rPr lang="sv-SE" sz="1800" i="0" dirty="0">
                <a:effectLst/>
                <a:ea typeface="Times New Roman" panose="02020603050405020304" pitchFamily="18" charset="0"/>
              </a:rPr>
              <a:t>Skol-ID möjliggör för medarbetarna att på ett enklare sätt kunna identifiera okända personer, och därmed på ett konsekvent och ansvarstagande sätt bättre kunna bidra till att skapa en miljö som upplevs trygg och säker för alla.</a:t>
            </a:r>
          </a:p>
          <a:p>
            <a:endParaRPr lang="sv-SE" sz="1800" i="0" dirty="0">
              <a:effectLst/>
              <a:ea typeface="Times New Roman" panose="02020603050405020304" pitchFamily="18" charset="0"/>
            </a:endParaRPr>
          </a:p>
          <a:p>
            <a:r>
              <a:rPr lang="sv-SE" sz="1800" i="0" dirty="0">
                <a:effectLst/>
                <a:ea typeface="Times New Roman" panose="02020603050405020304" pitchFamily="18" charset="0"/>
              </a:rPr>
              <a:t>Skol-ID kortet används även som lås- och passerkort för våra elever. Detta innebär att eleven själv kan låsa upp områden på skolan som den har behörighet till.</a:t>
            </a:r>
          </a:p>
          <a:p>
            <a:endParaRPr lang="sv-SE" sz="1800" i="0" dirty="0">
              <a:effectLst/>
              <a:ea typeface="Times New Roman" panose="02020603050405020304" pitchFamily="18" charset="0"/>
            </a:endParaRPr>
          </a:p>
          <a:p>
            <a:r>
              <a:rPr lang="sv-SE" sz="1800" b="1" i="0" dirty="0">
                <a:effectLst/>
                <a:ea typeface="Times New Roman" panose="02020603050405020304" pitchFamily="18" charset="0"/>
              </a:rPr>
              <a:t>Alla elever på Västerviks Gymnasium ska bära Skol-ID kortet väl synlig när man befinner sig i skolans lokaler. Kortet ger även alla gymnasieelever tillträde till skolans restaurang.</a:t>
            </a:r>
          </a:p>
          <a:p>
            <a:endParaRPr lang="sv-SE" sz="1800" i="0" dirty="0">
              <a:ea typeface="Times New Roman" panose="02020603050405020304" pitchFamily="18" charset="0"/>
            </a:endParaRPr>
          </a:p>
          <a:p>
            <a:r>
              <a:rPr lang="sv-SE" sz="1800" i="0" dirty="0">
                <a:effectLst/>
                <a:ea typeface="Times New Roman" panose="02020603050405020304" pitchFamily="18" charset="0"/>
              </a:rPr>
              <a:t>Korten kommer att lämnas ut på mentorstid.</a:t>
            </a:r>
          </a:p>
          <a:p>
            <a:endParaRPr lang="sv-SE" i="0" dirty="0"/>
          </a:p>
        </p:txBody>
      </p:sp>
      <p:sp>
        <p:nvSpPr>
          <p:cNvPr id="3" name="Platshållare för text 2">
            <a:extLst>
              <a:ext uri="{FF2B5EF4-FFF2-40B4-BE49-F238E27FC236}">
                <a16:creationId xmlns:a16="http://schemas.microsoft.com/office/drawing/2014/main" id="{7C9D1D76-9E98-4344-9233-1967CC32DA5F}"/>
              </a:ext>
            </a:extLst>
          </p:cNvPr>
          <p:cNvSpPr>
            <a:spLocks noGrp="1"/>
          </p:cNvSpPr>
          <p:nvPr>
            <p:ph type="body" sz="quarter" idx="13"/>
          </p:nvPr>
        </p:nvSpPr>
        <p:spPr/>
        <p:txBody>
          <a:bodyPr/>
          <a:lstStyle/>
          <a:p>
            <a:r>
              <a:rPr lang="sv-SE" dirty="0"/>
              <a:t>ID- OCH PASSERKORT</a:t>
            </a:r>
          </a:p>
        </p:txBody>
      </p:sp>
    </p:spTree>
    <p:extLst>
      <p:ext uri="{BB962C8B-B14F-4D97-AF65-F5344CB8AC3E}">
        <p14:creationId xmlns:p14="http://schemas.microsoft.com/office/powerpoint/2010/main" val="294198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290682A-CF64-4668-9037-D69B48124280}"/>
              </a:ext>
            </a:extLst>
          </p:cNvPr>
          <p:cNvSpPr>
            <a:spLocks noGrp="1"/>
          </p:cNvSpPr>
          <p:nvPr>
            <p:ph type="body" sz="quarter" idx="12"/>
          </p:nvPr>
        </p:nvSpPr>
        <p:spPr/>
        <p:txBody>
          <a:bodyPr>
            <a:normAutofit fontScale="77500" lnSpcReduction="20000"/>
          </a:bodyPr>
          <a:lstStyle/>
          <a:p>
            <a:endParaRPr lang="sv-SE" i="0" dirty="0"/>
          </a:p>
          <a:p>
            <a:r>
              <a:rPr lang="sv-SE" i="0" dirty="0"/>
              <a:t>Rektorn får bevilja en elev ledighet från skolarbetet för enskilda angelägenheter. </a:t>
            </a:r>
          </a:p>
          <a:p>
            <a:endParaRPr lang="sv-SE" i="0" dirty="0"/>
          </a:p>
          <a:p>
            <a:r>
              <a:rPr lang="sv-SE" i="0" dirty="0"/>
              <a:t>Ledighet för semesterresa eller nöjesaktiviteter betraktas </a:t>
            </a:r>
            <a:r>
              <a:rPr lang="sv-SE" b="1" i="0" dirty="0"/>
              <a:t>inte</a:t>
            </a:r>
            <a:r>
              <a:rPr lang="sv-SE" i="0" dirty="0"/>
              <a:t> som enskild angelägenhet. </a:t>
            </a:r>
          </a:p>
          <a:p>
            <a:endParaRPr lang="sv-SE" i="0" dirty="0"/>
          </a:p>
          <a:p>
            <a:r>
              <a:rPr lang="sv-SE" i="0" dirty="0"/>
              <a:t>Eleverna är lediga femton veckor per läsår. Semesterresor ska förläggas till loven. </a:t>
            </a:r>
          </a:p>
          <a:p>
            <a:endParaRPr lang="sv-SE" i="0" dirty="0"/>
          </a:p>
          <a:p>
            <a:r>
              <a:rPr lang="sv-SE" i="0" dirty="0"/>
              <a:t>All frånvaro påverkar studieresultaten och kan i förlängningen även inverka på betygen. </a:t>
            </a:r>
          </a:p>
          <a:p>
            <a:endParaRPr lang="sv-SE" i="0" dirty="0"/>
          </a:p>
          <a:p>
            <a:r>
              <a:rPr lang="sv-SE" i="0" dirty="0"/>
              <a:t>När det gäller körkortsutbildning beviljas ledighet för uppkörning och tid för halkbana. </a:t>
            </a:r>
            <a:endParaRPr lang="sv-SE" dirty="0"/>
          </a:p>
        </p:txBody>
      </p:sp>
      <p:sp>
        <p:nvSpPr>
          <p:cNvPr id="3" name="Platshållare för text 2">
            <a:extLst>
              <a:ext uri="{FF2B5EF4-FFF2-40B4-BE49-F238E27FC236}">
                <a16:creationId xmlns:a16="http://schemas.microsoft.com/office/drawing/2014/main" id="{6FFDB547-DFA3-4932-B6FD-7D655E1807EB}"/>
              </a:ext>
            </a:extLst>
          </p:cNvPr>
          <p:cNvSpPr>
            <a:spLocks noGrp="1"/>
          </p:cNvSpPr>
          <p:nvPr>
            <p:ph type="body" sz="quarter" idx="13"/>
          </p:nvPr>
        </p:nvSpPr>
        <p:spPr/>
        <p:txBody>
          <a:bodyPr/>
          <a:lstStyle/>
          <a:p>
            <a:r>
              <a:rPr lang="sv-SE" dirty="0"/>
              <a:t>LEDIGHETSANSÖKAN</a:t>
            </a:r>
          </a:p>
        </p:txBody>
      </p:sp>
    </p:spTree>
    <p:extLst>
      <p:ext uri="{BB962C8B-B14F-4D97-AF65-F5344CB8AC3E}">
        <p14:creationId xmlns:p14="http://schemas.microsoft.com/office/powerpoint/2010/main" val="1815072701"/>
      </p:ext>
    </p:extLst>
  </p:cSld>
  <p:clrMapOvr>
    <a:masterClrMapping/>
  </p:clrMapOvr>
</p:sld>
</file>

<file path=ppt/theme/theme1.xml><?xml version="1.0" encoding="utf-8"?>
<a:theme xmlns:a="http://schemas.openxmlformats.org/drawingml/2006/main" name="Powerpointmall VK_4_3">
  <a:themeElements>
    <a:clrScheme name="Västerviks kommun">
      <a:dk1>
        <a:sysClr val="windowText" lastClr="000000"/>
      </a:dk1>
      <a:lt1>
        <a:sysClr val="window" lastClr="FFFFFF"/>
      </a:lt1>
      <a:dk2>
        <a:srgbClr val="004B6E"/>
      </a:dk2>
      <a:lt2>
        <a:srgbClr val="EEECE1"/>
      </a:lt2>
      <a:accent1>
        <a:srgbClr val="004B6E"/>
      </a:accent1>
      <a:accent2>
        <a:srgbClr val="FFD851"/>
      </a:accent2>
      <a:accent3>
        <a:srgbClr val="3FA535"/>
      </a:accent3>
      <a:accent4>
        <a:srgbClr val="CD1719"/>
      </a:accent4>
      <a:accent5>
        <a:srgbClr val="005582"/>
      </a:accent5>
      <a:accent6>
        <a:srgbClr val="FFD851"/>
      </a:accent6>
      <a:hlink>
        <a:srgbClr val="548DD4"/>
      </a:hlink>
      <a:folHlink>
        <a:srgbClr val="548DD4"/>
      </a:folHlink>
    </a:clrScheme>
    <a:fontScheme name="Väsentlig">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powerpointmall VK_4_3 2</Template>
  <TotalTime>592</TotalTime>
  <Words>742</Words>
  <Application>Microsoft Office PowerPoint</Application>
  <PresentationFormat>Bildspel på skärmen (4:3)</PresentationFormat>
  <Paragraphs>113</Paragraphs>
  <Slides>16</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Arial Black</vt:lpstr>
      <vt:lpstr>Calibri</vt:lpstr>
      <vt:lpstr>Powerpointmall VK_4_3</vt:lpstr>
      <vt:lpstr>Föräldrainformation till åk 1</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Västerviks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Föräldrar information till åk 1</dc:title>
  <dc:creator>Linda Albinsson</dc:creator>
  <cp:lastModifiedBy>Charlotte Aspeteg</cp:lastModifiedBy>
  <cp:revision>30</cp:revision>
  <cp:lastPrinted>2022-08-29T12:18:13Z</cp:lastPrinted>
  <dcterms:created xsi:type="dcterms:W3CDTF">2019-03-28T06:14:56Z</dcterms:created>
  <dcterms:modified xsi:type="dcterms:W3CDTF">2023-08-24T13:33:26Z</dcterms:modified>
</cp:coreProperties>
</file>