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Be Vietnam" panose="020B0604020202020204" charset="0"/>
      <p:regular r:id="rId29"/>
    </p:embeddedFont>
    <p:embeddedFont>
      <p:font typeface="Bricolage Grotesque" panose="020B0604020202020204" charset="0"/>
      <p:regular r:id="rId30"/>
    </p:embeddedFont>
    <p:embeddedFont>
      <p:font typeface="Bricolage Grotesque 36" panose="020B0604020202020204" charset="0"/>
      <p:regular r:id="rId31"/>
    </p:embeddedFont>
    <p:embeddedFont>
      <p:font typeface="Bricolage Grotesque 36 Bold" panose="020B0604020202020204" charset="0"/>
      <p:regular r:id="rId32"/>
    </p:embeddedFont>
    <p:embeddedFont>
      <p:font typeface="Bricolage Grotesque Bold" panose="020B0604020202020204" charset="0"/>
      <p:regular r:id="rId33"/>
    </p:embeddedFont>
    <p:embeddedFont>
      <p:font typeface="Canva Sans Bold" panose="020B0604020202020204" charset="0"/>
      <p:regular r:id="rId34"/>
    </p:embeddedFont>
    <p:embeddedFont>
      <p:font typeface="Garet" panose="020B0604020202020204" charset="0"/>
      <p:regular r:id="rId35"/>
    </p:embeddedFont>
    <p:embeddedFont>
      <p:font typeface="Helios" panose="020B0604020202020204" charset="0"/>
      <p:regular r:id="rId36"/>
    </p:embeddedFont>
    <p:embeddedFont>
      <p:font typeface="Helios Bold" panose="020B0604020202020204" charset="0"/>
      <p:regular r:id="rId37"/>
    </p:embeddedFont>
    <p:embeddedFont>
      <p:font typeface="Quicksand Medium" panose="020B0604020202020204" charset="0"/>
      <p:regular r:id="rId38"/>
    </p:embeddedFont>
    <p:embeddedFont>
      <p:font typeface="Source Sans Pro" panose="020B0503030403020204" pitchFamily="34" charset="0"/>
      <p:regular r:id="rId39"/>
    </p:embeddedFont>
    <p:embeddedFont>
      <p:font typeface="Source Sans Pro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41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5.svg"/><Relationship Id="rId2" Type="http://schemas.openxmlformats.org/officeDocument/2006/relationships/image" Target="../media/image1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10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19.jpe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7.jpe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8.png"/><Relationship Id="rId1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17" Type="http://schemas.openxmlformats.org/officeDocument/2006/relationships/image" Target="../media/image19.jpeg"/><Relationship Id="rId2" Type="http://schemas.openxmlformats.org/officeDocument/2006/relationships/image" Target="../media/image1.png"/><Relationship Id="rId16" Type="http://schemas.openxmlformats.org/officeDocument/2006/relationships/image" Target="../media/image7.sv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.png"/><Relationship Id="rId10" Type="http://schemas.openxmlformats.org/officeDocument/2006/relationships/image" Target="../media/image63.svg"/><Relationship Id="rId19" Type="http://schemas.openxmlformats.org/officeDocument/2006/relationships/image" Target="../media/image55.svg"/><Relationship Id="rId4" Type="http://schemas.openxmlformats.org/officeDocument/2006/relationships/image" Target="../media/image3.png"/><Relationship Id="rId9" Type="http://schemas.openxmlformats.org/officeDocument/2006/relationships/image" Target="../media/image62.png"/><Relationship Id="rId1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7.svg"/><Relationship Id="rId15" Type="http://schemas.openxmlformats.org/officeDocument/2006/relationships/image" Target="../media/image27.png"/><Relationship Id="rId10" Type="http://schemas.openxmlformats.org/officeDocument/2006/relationships/image" Target="../media/image24.jpeg"/><Relationship Id="rId4" Type="http://schemas.openxmlformats.org/officeDocument/2006/relationships/image" Target="../media/image6.png"/><Relationship Id="rId9" Type="http://schemas.openxmlformats.org/officeDocument/2006/relationships/image" Target="../media/image23.jpeg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5" Type="http://schemas.openxmlformats.org/officeDocument/2006/relationships/image" Target="../media/image7.svg"/><Relationship Id="rId15" Type="http://schemas.openxmlformats.org/officeDocument/2006/relationships/image" Target="../media/image37.svg"/><Relationship Id="rId10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38.jpe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0.svg"/><Relationship Id="rId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4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43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9.svg"/><Relationship Id="rId5" Type="http://schemas.openxmlformats.org/officeDocument/2006/relationships/image" Target="../media/image46.png"/><Relationship Id="rId15" Type="http://schemas.openxmlformats.org/officeDocument/2006/relationships/hyperlink" Target="mailto:faltverksamheten@vastervik.se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48.png"/><Relationship Id="rId14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2.sv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5.sv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8.svg"/><Relationship Id="rId5" Type="http://schemas.openxmlformats.org/officeDocument/2006/relationships/image" Target="../media/image5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 rot="-5400000">
            <a:off x="14415844" y="6817994"/>
            <a:ext cx="1323357" cy="1721440"/>
          </a:xfrm>
          <a:custGeom>
            <a:avLst/>
            <a:gdLst/>
            <a:ahLst/>
            <a:cxnLst/>
            <a:rect l="l" t="t" r="r" b="b"/>
            <a:pathLst>
              <a:path w="1323357" h="1721440">
                <a:moveTo>
                  <a:pt x="0" y="0"/>
                </a:moveTo>
                <a:lnTo>
                  <a:pt x="1323357" y="0"/>
                </a:lnTo>
                <a:lnTo>
                  <a:pt x="1323357" y="1721440"/>
                </a:lnTo>
                <a:lnTo>
                  <a:pt x="0" y="1721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Freeform 9"/>
          <p:cNvSpPr/>
          <p:nvPr/>
        </p:nvSpPr>
        <p:spPr>
          <a:xfrm>
            <a:off x="10784086" y="1355431"/>
            <a:ext cx="5290186" cy="5290186"/>
          </a:xfrm>
          <a:custGeom>
            <a:avLst/>
            <a:gdLst/>
            <a:ahLst/>
            <a:cxnLst/>
            <a:rect l="l" t="t" r="r" b="b"/>
            <a:pathLst>
              <a:path w="5290186" h="5290186">
                <a:moveTo>
                  <a:pt x="0" y="0"/>
                </a:moveTo>
                <a:lnTo>
                  <a:pt x="5290186" y="0"/>
                </a:lnTo>
                <a:lnTo>
                  <a:pt x="5290186" y="5290186"/>
                </a:lnTo>
                <a:lnTo>
                  <a:pt x="0" y="5290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0" name="Freeform 10"/>
          <p:cNvSpPr/>
          <p:nvPr/>
        </p:nvSpPr>
        <p:spPr>
          <a:xfrm>
            <a:off x="1803920" y="2292964"/>
            <a:ext cx="6015859" cy="6015859"/>
          </a:xfrm>
          <a:custGeom>
            <a:avLst/>
            <a:gdLst/>
            <a:ahLst/>
            <a:cxnLst/>
            <a:rect l="l" t="t" r="r" b="b"/>
            <a:pathLst>
              <a:path w="6015859" h="6015859">
                <a:moveTo>
                  <a:pt x="0" y="0"/>
                </a:moveTo>
                <a:lnTo>
                  <a:pt x="6015860" y="0"/>
                </a:lnTo>
                <a:lnTo>
                  <a:pt x="6015860" y="6015859"/>
                </a:lnTo>
                <a:lnTo>
                  <a:pt x="0" y="6015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>
          <a:xfrm>
            <a:off x="2253732" y="2097257"/>
            <a:ext cx="1071109" cy="891698"/>
          </a:xfrm>
          <a:custGeom>
            <a:avLst/>
            <a:gdLst/>
            <a:ahLst/>
            <a:cxnLst/>
            <a:rect l="l" t="t" r="r" b="b"/>
            <a:pathLst>
              <a:path w="1071109" h="891698">
                <a:moveTo>
                  <a:pt x="0" y="0"/>
                </a:moveTo>
                <a:lnTo>
                  <a:pt x="1071109" y="0"/>
                </a:lnTo>
                <a:lnTo>
                  <a:pt x="1071109" y="891698"/>
                </a:lnTo>
                <a:lnTo>
                  <a:pt x="0" y="891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2" name="Freeform 12"/>
          <p:cNvSpPr/>
          <p:nvPr/>
        </p:nvSpPr>
        <p:spPr>
          <a:xfrm rot="1287037">
            <a:off x="2574912" y="7795363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3" name="TextBox 13"/>
          <p:cNvSpPr txBox="1"/>
          <p:nvPr/>
        </p:nvSpPr>
        <p:spPr>
          <a:xfrm>
            <a:off x="3386867" y="3879662"/>
            <a:ext cx="11514266" cy="152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76"/>
              </a:lnSpc>
            </a:pPr>
            <a:r>
              <a:rPr lang="en-US" sz="14213" b="1" spc="-540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STUDENT 2026</a:t>
            </a:r>
          </a:p>
        </p:txBody>
      </p:sp>
      <p:sp>
        <p:nvSpPr>
          <p:cNvPr id="14" name="Freeform 14"/>
          <p:cNvSpPr/>
          <p:nvPr/>
        </p:nvSpPr>
        <p:spPr>
          <a:xfrm>
            <a:off x="9262005" y="2223246"/>
            <a:ext cx="628172" cy="646767"/>
          </a:xfrm>
          <a:custGeom>
            <a:avLst/>
            <a:gdLst/>
            <a:ahLst/>
            <a:cxnLst/>
            <a:rect l="l" t="t" r="r" b="b"/>
            <a:pathLst>
              <a:path w="628172" h="646767">
                <a:moveTo>
                  <a:pt x="0" y="0"/>
                </a:moveTo>
                <a:lnTo>
                  <a:pt x="628172" y="0"/>
                </a:lnTo>
                <a:lnTo>
                  <a:pt x="628172" y="646766"/>
                </a:lnTo>
                <a:lnTo>
                  <a:pt x="0" y="6467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5" name="Group 15"/>
          <p:cNvGrpSpPr/>
          <p:nvPr/>
        </p:nvGrpSpPr>
        <p:grpSpPr>
          <a:xfrm>
            <a:off x="4062398" y="6923165"/>
            <a:ext cx="3942004" cy="610707"/>
            <a:chOff x="0" y="0"/>
            <a:chExt cx="1564364" cy="2423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64364" cy="242356"/>
            </a:xfrm>
            <a:custGeom>
              <a:avLst/>
              <a:gdLst/>
              <a:ahLst/>
              <a:cxnLst/>
              <a:rect l="l" t="t" r="r" b="b"/>
              <a:pathLst>
                <a:path w="1564364" h="242356">
                  <a:moveTo>
                    <a:pt x="98198" y="0"/>
                  </a:moveTo>
                  <a:lnTo>
                    <a:pt x="1466166" y="0"/>
                  </a:lnTo>
                  <a:cubicBezTo>
                    <a:pt x="1492210" y="0"/>
                    <a:pt x="1517187" y="10346"/>
                    <a:pt x="1535602" y="28761"/>
                  </a:cubicBezTo>
                  <a:cubicBezTo>
                    <a:pt x="1554018" y="47177"/>
                    <a:pt x="1564364" y="72154"/>
                    <a:pt x="1564364" y="98198"/>
                  </a:cubicBezTo>
                  <a:lnTo>
                    <a:pt x="1564364" y="144158"/>
                  </a:lnTo>
                  <a:cubicBezTo>
                    <a:pt x="1564364" y="170202"/>
                    <a:pt x="1554018" y="195179"/>
                    <a:pt x="1535602" y="213594"/>
                  </a:cubicBezTo>
                  <a:cubicBezTo>
                    <a:pt x="1517187" y="232010"/>
                    <a:pt x="1492210" y="242356"/>
                    <a:pt x="1466166" y="242356"/>
                  </a:cubicBezTo>
                  <a:lnTo>
                    <a:pt x="98198" y="242356"/>
                  </a:lnTo>
                  <a:cubicBezTo>
                    <a:pt x="72154" y="242356"/>
                    <a:pt x="47177" y="232010"/>
                    <a:pt x="28761" y="213594"/>
                  </a:cubicBezTo>
                  <a:cubicBezTo>
                    <a:pt x="10346" y="195179"/>
                    <a:pt x="0" y="170202"/>
                    <a:pt x="0" y="144158"/>
                  </a:cubicBezTo>
                  <a:lnTo>
                    <a:pt x="0" y="98198"/>
                  </a:lnTo>
                  <a:cubicBezTo>
                    <a:pt x="0" y="72154"/>
                    <a:pt x="10346" y="47177"/>
                    <a:pt x="28761" y="28761"/>
                  </a:cubicBezTo>
                  <a:cubicBezTo>
                    <a:pt x="47177" y="10346"/>
                    <a:pt x="72154" y="0"/>
                    <a:pt x="98198" y="0"/>
                  </a:cubicBezTo>
                  <a:close/>
                </a:path>
              </a:pathLst>
            </a:custGeom>
            <a:solidFill>
              <a:srgbClr val="F8D93A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564364" cy="289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2111304">
            <a:off x="3285242" y="6233421"/>
            <a:ext cx="203249" cy="177843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95915" y="132630"/>
              <a:ext cx="620970" cy="578570"/>
            </a:xfrm>
            <a:custGeom>
              <a:avLst/>
              <a:gdLst/>
              <a:ahLst/>
              <a:cxnLst/>
              <a:rect l="l" t="t" r="r" b="b"/>
              <a:pathLst>
                <a:path w="620970" h="578570">
                  <a:moveTo>
                    <a:pt x="423875" y="65802"/>
                  </a:moveTo>
                  <a:lnTo>
                    <a:pt x="603495" y="380138"/>
                  </a:lnTo>
                  <a:cubicBezTo>
                    <a:pt x="626952" y="421187"/>
                    <a:pt x="626783" y="471619"/>
                    <a:pt x="603053" y="512511"/>
                  </a:cubicBezTo>
                  <a:cubicBezTo>
                    <a:pt x="579323" y="553402"/>
                    <a:pt x="535619" y="578570"/>
                    <a:pt x="488340" y="578570"/>
                  </a:cubicBezTo>
                  <a:lnTo>
                    <a:pt x="132630" y="578570"/>
                  </a:lnTo>
                  <a:cubicBezTo>
                    <a:pt x="85351" y="578570"/>
                    <a:pt x="41647" y="553402"/>
                    <a:pt x="17917" y="512511"/>
                  </a:cubicBezTo>
                  <a:cubicBezTo>
                    <a:pt x="-5813" y="471619"/>
                    <a:pt x="-5982" y="421187"/>
                    <a:pt x="17475" y="380138"/>
                  </a:cubicBezTo>
                  <a:lnTo>
                    <a:pt x="197095" y="65802"/>
                  </a:lnTo>
                  <a:cubicBezTo>
                    <a:pt x="220347" y="25112"/>
                    <a:pt x="263619" y="0"/>
                    <a:pt x="310485" y="0"/>
                  </a:cubicBezTo>
                  <a:cubicBezTo>
                    <a:pt x="357351" y="0"/>
                    <a:pt x="400623" y="25112"/>
                    <a:pt x="423875" y="65802"/>
                  </a:cubicBezTo>
                  <a:close/>
                </a:path>
              </a:pathLst>
            </a:custGeom>
            <a:solidFill>
              <a:srgbClr val="F8D93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070254" y="1791904"/>
            <a:ext cx="4293097" cy="610707"/>
            <a:chOff x="0" y="0"/>
            <a:chExt cx="1703693" cy="2423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03693" cy="242356"/>
            </a:xfrm>
            <a:custGeom>
              <a:avLst/>
              <a:gdLst/>
              <a:ahLst/>
              <a:cxnLst/>
              <a:rect l="l" t="t" r="r" b="b"/>
              <a:pathLst>
                <a:path w="1703693" h="242356">
                  <a:moveTo>
                    <a:pt x="90167" y="0"/>
                  </a:moveTo>
                  <a:lnTo>
                    <a:pt x="1613526" y="0"/>
                  </a:lnTo>
                  <a:cubicBezTo>
                    <a:pt x="1663324" y="0"/>
                    <a:pt x="1703693" y="40369"/>
                    <a:pt x="1703693" y="90167"/>
                  </a:cubicBezTo>
                  <a:lnTo>
                    <a:pt x="1703693" y="152189"/>
                  </a:lnTo>
                  <a:cubicBezTo>
                    <a:pt x="1703693" y="201987"/>
                    <a:pt x="1663324" y="242356"/>
                    <a:pt x="1613526" y="242356"/>
                  </a:cubicBezTo>
                  <a:lnTo>
                    <a:pt x="90167" y="242356"/>
                  </a:lnTo>
                  <a:cubicBezTo>
                    <a:pt x="40369" y="242356"/>
                    <a:pt x="0" y="201987"/>
                    <a:pt x="0" y="152189"/>
                  </a:cubicBezTo>
                  <a:lnTo>
                    <a:pt x="0" y="90167"/>
                  </a:lnTo>
                  <a:cubicBezTo>
                    <a:pt x="0" y="40369"/>
                    <a:pt x="40369" y="0"/>
                    <a:pt x="90167" y="0"/>
                  </a:cubicBezTo>
                  <a:close/>
                </a:path>
              </a:pathLst>
            </a:custGeom>
            <a:solidFill>
              <a:srgbClr val="01D46B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703693" cy="2899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8100000">
            <a:off x="13833807" y="6699507"/>
            <a:ext cx="203249" cy="177843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95915" y="132630"/>
              <a:ext cx="620970" cy="578570"/>
            </a:xfrm>
            <a:custGeom>
              <a:avLst/>
              <a:gdLst/>
              <a:ahLst/>
              <a:cxnLst/>
              <a:rect l="l" t="t" r="r" b="b"/>
              <a:pathLst>
                <a:path w="620970" h="578570">
                  <a:moveTo>
                    <a:pt x="423875" y="65802"/>
                  </a:moveTo>
                  <a:lnTo>
                    <a:pt x="603495" y="380138"/>
                  </a:lnTo>
                  <a:cubicBezTo>
                    <a:pt x="626952" y="421187"/>
                    <a:pt x="626783" y="471619"/>
                    <a:pt x="603053" y="512511"/>
                  </a:cubicBezTo>
                  <a:cubicBezTo>
                    <a:pt x="579323" y="553402"/>
                    <a:pt x="535619" y="578570"/>
                    <a:pt x="488340" y="578570"/>
                  </a:cubicBezTo>
                  <a:lnTo>
                    <a:pt x="132630" y="578570"/>
                  </a:lnTo>
                  <a:cubicBezTo>
                    <a:pt x="85351" y="578570"/>
                    <a:pt x="41647" y="553402"/>
                    <a:pt x="17917" y="512511"/>
                  </a:cubicBezTo>
                  <a:cubicBezTo>
                    <a:pt x="-5813" y="471619"/>
                    <a:pt x="-5982" y="421187"/>
                    <a:pt x="17475" y="380138"/>
                  </a:cubicBezTo>
                  <a:lnTo>
                    <a:pt x="197095" y="65802"/>
                  </a:lnTo>
                  <a:cubicBezTo>
                    <a:pt x="220347" y="25112"/>
                    <a:pt x="263619" y="0"/>
                    <a:pt x="310485" y="0"/>
                  </a:cubicBezTo>
                  <a:cubicBezTo>
                    <a:pt x="357351" y="0"/>
                    <a:pt x="400623" y="25112"/>
                    <a:pt x="423875" y="65802"/>
                  </a:cubicBezTo>
                  <a:close/>
                </a:path>
              </a:pathLst>
            </a:custGeom>
            <a:solidFill>
              <a:srgbClr val="01D46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-1289134" flipH="1">
            <a:off x="784974" y="350602"/>
            <a:ext cx="6229005" cy="3745288"/>
          </a:xfrm>
          <a:custGeom>
            <a:avLst/>
            <a:gdLst/>
            <a:ahLst/>
            <a:cxnLst/>
            <a:rect l="l" t="t" r="r" b="b"/>
            <a:pathLst>
              <a:path w="6229005" h="3745288">
                <a:moveTo>
                  <a:pt x="6229006" y="0"/>
                </a:moveTo>
                <a:lnTo>
                  <a:pt x="0" y="0"/>
                </a:lnTo>
                <a:lnTo>
                  <a:pt x="0" y="3745288"/>
                </a:lnTo>
                <a:lnTo>
                  <a:pt x="6229006" y="3745288"/>
                </a:lnTo>
                <a:lnTo>
                  <a:pt x="6229006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8" name="Freeform 28"/>
          <p:cNvSpPr/>
          <p:nvPr/>
        </p:nvSpPr>
        <p:spPr>
          <a:xfrm>
            <a:off x="13734459" y="6788429"/>
            <a:ext cx="3231277" cy="2524435"/>
          </a:xfrm>
          <a:custGeom>
            <a:avLst/>
            <a:gdLst/>
            <a:ahLst/>
            <a:cxnLst/>
            <a:rect l="l" t="t" r="r" b="b"/>
            <a:pathLst>
              <a:path w="3231277" h="2524435">
                <a:moveTo>
                  <a:pt x="0" y="0"/>
                </a:moveTo>
                <a:lnTo>
                  <a:pt x="3231276" y="0"/>
                </a:lnTo>
                <a:lnTo>
                  <a:pt x="3231276" y="2524434"/>
                </a:lnTo>
                <a:lnTo>
                  <a:pt x="0" y="2524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9" name="Freeform 29"/>
          <p:cNvSpPr/>
          <p:nvPr/>
        </p:nvSpPr>
        <p:spPr>
          <a:xfrm rot="691011">
            <a:off x="14077438" y="6162452"/>
            <a:ext cx="2842614" cy="1709167"/>
          </a:xfrm>
          <a:custGeom>
            <a:avLst/>
            <a:gdLst/>
            <a:ahLst/>
            <a:cxnLst/>
            <a:rect l="l" t="t" r="r" b="b"/>
            <a:pathLst>
              <a:path w="2842614" h="1709167">
                <a:moveTo>
                  <a:pt x="0" y="0"/>
                </a:moveTo>
                <a:lnTo>
                  <a:pt x="2842614" y="0"/>
                </a:lnTo>
                <a:lnTo>
                  <a:pt x="2842614" y="1709166"/>
                </a:lnTo>
                <a:lnTo>
                  <a:pt x="0" y="17091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0" name="TextBox 30"/>
          <p:cNvSpPr txBox="1"/>
          <p:nvPr/>
        </p:nvSpPr>
        <p:spPr>
          <a:xfrm>
            <a:off x="3592072" y="6093658"/>
            <a:ext cx="11103855" cy="77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0"/>
              </a:lnSpc>
            </a:pPr>
            <a:r>
              <a:rPr lang="en-US" sz="7137" spc="-271">
                <a:solidFill>
                  <a:srgbClr val="010A29"/>
                </a:solidFill>
                <a:latin typeface="Bricolage Grotesque 36"/>
                <a:ea typeface="Bricolage Grotesque 36"/>
                <a:cs typeface="Bricolage Grotesque 36"/>
                <a:sym typeface="Bricolage Grotesque 36"/>
              </a:rPr>
              <a:t>VÄSTERVIKS GYMNASIUM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Freeform 9"/>
          <p:cNvSpPr/>
          <p:nvPr/>
        </p:nvSpPr>
        <p:spPr>
          <a:xfrm rot="1287037">
            <a:off x="2538111" y="3618870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0" name="Freeform 10"/>
          <p:cNvSpPr/>
          <p:nvPr/>
        </p:nvSpPr>
        <p:spPr>
          <a:xfrm>
            <a:off x="14318017" y="3644763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7" y="0"/>
                </a:lnTo>
                <a:lnTo>
                  <a:pt x="845547" y="703917"/>
                </a:lnTo>
                <a:lnTo>
                  <a:pt x="0" y="7039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>
          <a:xfrm>
            <a:off x="1919099" y="7278856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5" y="0"/>
                </a:lnTo>
                <a:lnTo>
                  <a:pt x="3096055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2" name="Freeform 12"/>
          <p:cNvSpPr/>
          <p:nvPr/>
        </p:nvSpPr>
        <p:spPr>
          <a:xfrm>
            <a:off x="3986917" y="3388488"/>
            <a:ext cx="8034970" cy="4831153"/>
          </a:xfrm>
          <a:custGeom>
            <a:avLst/>
            <a:gdLst/>
            <a:ahLst/>
            <a:cxnLst/>
            <a:rect l="l" t="t" r="r" b="b"/>
            <a:pathLst>
              <a:path w="8034970" h="4831153">
                <a:moveTo>
                  <a:pt x="0" y="0"/>
                </a:moveTo>
                <a:lnTo>
                  <a:pt x="8034970" y="0"/>
                </a:lnTo>
                <a:lnTo>
                  <a:pt x="8034970" y="4831152"/>
                </a:lnTo>
                <a:lnTo>
                  <a:pt x="0" y="48311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3" name="TextBox 13"/>
          <p:cNvSpPr txBox="1"/>
          <p:nvPr/>
        </p:nvSpPr>
        <p:spPr>
          <a:xfrm>
            <a:off x="2426983" y="1915896"/>
            <a:ext cx="13086346" cy="147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80"/>
              </a:lnSpc>
            </a:pPr>
            <a:r>
              <a:rPr lang="en-US" sz="12000" b="1" spc="-455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Tiderna för utspring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965059" y="4491221"/>
            <a:ext cx="4705917" cy="4662979"/>
            <a:chOff x="0" y="0"/>
            <a:chExt cx="2224050" cy="22037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82257" y="0"/>
                  </a:moveTo>
                  <a:lnTo>
                    <a:pt x="2141793" y="0"/>
                  </a:lnTo>
                  <a:cubicBezTo>
                    <a:pt x="2187222" y="0"/>
                    <a:pt x="2224050" y="36828"/>
                    <a:pt x="2224050" y="82257"/>
                  </a:cubicBezTo>
                  <a:lnTo>
                    <a:pt x="2224050" y="2121500"/>
                  </a:lnTo>
                  <a:cubicBezTo>
                    <a:pt x="2224050" y="2166929"/>
                    <a:pt x="2187222" y="2203757"/>
                    <a:pt x="2141793" y="2203757"/>
                  </a:cubicBezTo>
                  <a:lnTo>
                    <a:pt x="82257" y="2203757"/>
                  </a:lnTo>
                  <a:cubicBezTo>
                    <a:pt x="36828" y="2203757"/>
                    <a:pt x="0" y="2166929"/>
                    <a:pt x="0" y="2121500"/>
                  </a:cubicBezTo>
                  <a:lnTo>
                    <a:pt x="0" y="82257"/>
                  </a:lnTo>
                  <a:cubicBezTo>
                    <a:pt x="0" y="36828"/>
                    <a:pt x="36828" y="0"/>
                    <a:pt x="82257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14300" cap="rnd">
              <a:solidFill>
                <a:srgbClr val="01D46B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16" name="Freeform 16"/>
          <p:cNvSpPr/>
          <p:nvPr/>
        </p:nvSpPr>
        <p:spPr>
          <a:xfrm>
            <a:off x="9144000" y="7590643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 rot="1287037">
            <a:off x="15795824" y="1185620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FA22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13:10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SA23B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13:15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IN23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13:20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EE23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NA23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13:30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VO23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13:35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HR22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13:40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EK23B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13:45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91552" y="4611581"/>
            <a:ext cx="9891155" cy="2926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36"/>
              </a:lnSpc>
            </a:pPr>
            <a:r>
              <a:rPr lang="en-US" sz="12400" b="1" spc="-471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HV23FIN/</a:t>
            </a:r>
          </a:p>
          <a:p>
            <a:pPr algn="l">
              <a:lnSpc>
                <a:spcPts val="11036"/>
              </a:lnSpc>
            </a:pPr>
            <a:r>
              <a:rPr lang="en-US" sz="12400" b="1" spc="-471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HV23FRS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207" y="0"/>
                  </a:moveTo>
                  <a:lnTo>
                    <a:pt x="4098158" y="0"/>
                  </a:lnTo>
                  <a:cubicBezTo>
                    <a:pt x="4104578" y="0"/>
                    <a:pt x="4110736" y="2550"/>
                    <a:pt x="4115275" y="7090"/>
                  </a:cubicBezTo>
                  <a:cubicBezTo>
                    <a:pt x="4119815" y="11630"/>
                    <a:pt x="4122365" y="17787"/>
                    <a:pt x="4122365" y="24207"/>
                  </a:cubicBezTo>
                  <a:lnTo>
                    <a:pt x="4122365" y="2143260"/>
                  </a:lnTo>
                  <a:cubicBezTo>
                    <a:pt x="4122365" y="2156629"/>
                    <a:pt x="4111527" y="2167467"/>
                    <a:pt x="4098158" y="2167467"/>
                  </a:cubicBezTo>
                  <a:lnTo>
                    <a:pt x="24207" y="2167467"/>
                  </a:lnTo>
                  <a:cubicBezTo>
                    <a:pt x="17787" y="2167467"/>
                    <a:pt x="11630" y="2164916"/>
                    <a:pt x="7090" y="2160377"/>
                  </a:cubicBezTo>
                  <a:cubicBezTo>
                    <a:pt x="2550" y="2155837"/>
                    <a:pt x="0" y="2149680"/>
                    <a:pt x="0" y="2143260"/>
                  </a:cubicBezTo>
                  <a:lnTo>
                    <a:pt x="0" y="24207"/>
                  </a:lnTo>
                  <a:cubicBezTo>
                    <a:pt x="0" y="10838"/>
                    <a:pt x="10838" y="0"/>
                    <a:pt x="24207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8" name="Group 8"/>
          <p:cNvGrpSpPr/>
          <p:nvPr/>
        </p:nvGrpSpPr>
        <p:grpSpPr>
          <a:xfrm rot="5329061">
            <a:off x="8725639" y="2324015"/>
            <a:ext cx="777404" cy="7774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DA39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329061" flipH="1">
            <a:off x="8973690" y="2557369"/>
            <a:ext cx="346107" cy="346107"/>
          </a:xfrm>
          <a:custGeom>
            <a:avLst/>
            <a:gdLst/>
            <a:ahLst/>
            <a:cxnLst/>
            <a:rect l="l" t="t" r="r" b="b"/>
            <a:pathLst>
              <a:path w="346107" h="346107">
                <a:moveTo>
                  <a:pt x="346107" y="0"/>
                </a:moveTo>
                <a:lnTo>
                  <a:pt x="0" y="0"/>
                </a:lnTo>
                <a:lnTo>
                  <a:pt x="0" y="346106"/>
                </a:lnTo>
                <a:lnTo>
                  <a:pt x="346107" y="346106"/>
                </a:lnTo>
                <a:lnTo>
                  <a:pt x="34610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2" name="Group 12"/>
          <p:cNvGrpSpPr/>
          <p:nvPr/>
        </p:nvGrpSpPr>
        <p:grpSpPr>
          <a:xfrm>
            <a:off x="2294105" y="4682111"/>
            <a:ext cx="6256582" cy="669965"/>
            <a:chOff x="0" y="0"/>
            <a:chExt cx="3795237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95237" cy="406400"/>
            </a:xfrm>
            <a:custGeom>
              <a:avLst/>
              <a:gdLst/>
              <a:ahLst/>
              <a:cxnLst/>
              <a:rect l="l" t="t" r="r" b="b"/>
              <a:pathLst>
                <a:path w="3795237" h="406400">
                  <a:moveTo>
                    <a:pt x="3592037" y="0"/>
                  </a:moveTo>
                  <a:cubicBezTo>
                    <a:pt x="3704261" y="0"/>
                    <a:pt x="3795237" y="90976"/>
                    <a:pt x="3795237" y="203200"/>
                  </a:cubicBezTo>
                  <a:cubicBezTo>
                    <a:pt x="3795237" y="315424"/>
                    <a:pt x="3704261" y="406400"/>
                    <a:pt x="35920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3592037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7952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10A2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Gå in skorna ordentligt innan studentdagen!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132458" y="3697844"/>
            <a:ext cx="5290186" cy="5290186"/>
          </a:xfrm>
          <a:custGeom>
            <a:avLst/>
            <a:gdLst/>
            <a:ahLst/>
            <a:cxnLst/>
            <a:rect l="l" t="t" r="r" b="b"/>
            <a:pathLst>
              <a:path w="5290186" h="5290186">
                <a:moveTo>
                  <a:pt x="0" y="0"/>
                </a:moveTo>
                <a:lnTo>
                  <a:pt x="5290186" y="0"/>
                </a:lnTo>
                <a:lnTo>
                  <a:pt x="5290186" y="5290186"/>
                </a:lnTo>
                <a:lnTo>
                  <a:pt x="0" y="5290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6" name="Group 16"/>
          <p:cNvGrpSpPr/>
          <p:nvPr/>
        </p:nvGrpSpPr>
        <p:grpSpPr>
          <a:xfrm rot="-64911">
            <a:off x="10959055" y="2080342"/>
            <a:ext cx="4844747" cy="6126315"/>
            <a:chOff x="0" y="0"/>
            <a:chExt cx="6459663" cy="816842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rcRect l="23656" r="23656"/>
            <a:stretch>
              <a:fillRect/>
            </a:stretch>
          </p:blipFill>
          <p:spPr>
            <a:xfrm>
              <a:off x="0" y="0"/>
              <a:ext cx="6459663" cy="8168420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 rot="468125">
            <a:off x="9053221" y="3704806"/>
            <a:ext cx="3716017" cy="4314786"/>
            <a:chOff x="0" y="0"/>
            <a:chExt cx="4954689" cy="575304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/>
            <a:srcRect t="11365" b="11365"/>
            <a:stretch>
              <a:fillRect/>
            </a:stretch>
          </p:blipFill>
          <p:spPr>
            <a:xfrm>
              <a:off x="0" y="0"/>
              <a:ext cx="4954689" cy="5753048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 rot="-5400000">
            <a:off x="11522509" y="6973744"/>
            <a:ext cx="1323357" cy="1721440"/>
          </a:xfrm>
          <a:custGeom>
            <a:avLst/>
            <a:gdLst/>
            <a:ahLst/>
            <a:cxnLst/>
            <a:rect l="l" t="t" r="r" b="b"/>
            <a:pathLst>
              <a:path w="1323357" h="1721440">
                <a:moveTo>
                  <a:pt x="0" y="0"/>
                </a:moveTo>
                <a:lnTo>
                  <a:pt x="1323357" y="0"/>
                </a:lnTo>
                <a:lnTo>
                  <a:pt x="1323357" y="1721440"/>
                </a:lnTo>
                <a:lnTo>
                  <a:pt x="0" y="17214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1" name="Freeform 21"/>
          <p:cNvSpPr/>
          <p:nvPr/>
        </p:nvSpPr>
        <p:spPr>
          <a:xfrm>
            <a:off x="10587565" y="2730422"/>
            <a:ext cx="628172" cy="646767"/>
          </a:xfrm>
          <a:custGeom>
            <a:avLst/>
            <a:gdLst/>
            <a:ahLst/>
            <a:cxnLst/>
            <a:rect l="l" t="t" r="r" b="b"/>
            <a:pathLst>
              <a:path w="628172" h="646767">
                <a:moveTo>
                  <a:pt x="0" y="0"/>
                </a:moveTo>
                <a:lnTo>
                  <a:pt x="628172" y="0"/>
                </a:lnTo>
                <a:lnTo>
                  <a:pt x="628172" y="646767"/>
                </a:lnTo>
                <a:lnTo>
                  <a:pt x="0" y="646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22" name="Group 22"/>
          <p:cNvGrpSpPr/>
          <p:nvPr/>
        </p:nvGrpSpPr>
        <p:grpSpPr>
          <a:xfrm>
            <a:off x="2294105" y="5527217"/>
            <a:ext cx="6256582" cy="810971"/>
            <a:chOff x="0" y="0"/>
            <a:chExt cx="3795237" cy="491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95237" cy="491934"/>
            </a:xfrm>
            <a:custGeom>
              <a:avLst/>
              <a:gdLst/>
              <a:ahLst/>
              <a:cxnLst/>
              <a:rect l="l" t="t" r="r" b="b"/>
              <a:pathLst>
                <a:path w="3795237" h="491934">
                  <a:moveTo>
                    <a:pt x="3592037" y="0"/>
                  </a:moveTo>
                  <a:cubicBezTo>
                    <a:pt x="3704261" y="0"/>
                    <a:pt x="3795237" y="110123"/>
                    <a:pt x="3795237" y="245967"/>
                  </a:cubicBezTo>
                  <a:cubicBezTo>
                    <a:pt x="3795237" y="381811"/>
                    <a:pt x="3704261" y="491934"/>
                    <a:pt x="3592037" y="491934"/>
                  </a:cubicBezTo>
                  <a:lnTo>
                    <a:pt x="203200" y="491934"/>
                  </a:lnTo>
                  <a:cubicBezTo>
                    <a:pt x="90976" y="491934"/>
                    <a:pt x="0" y="381811"/>
                    <a:pt x="0" y="245967"/>
                  </a:cubicBezTo>
                  <a:cubicBezTo>
                    <a:pt x="0" y="110123"/>
                    <a:pt x="90976" y="0"/>
                    <a:pt x="203200" y="0"/>
                  </a:cubicBezTo>
                  <a:lnTo>
                    <a:pt x="3592037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3795237" cy="530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10A2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Sov ordentligt natten innan studenten, dagen kvällen,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10A2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natten är lång!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294105" y="6530893"/>
            <a:ext cx="6256582" cy="669965"/>
            <a:chOff x="0" y="0"/>
            <a:chExt cx="3795237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795237" cy="406400"/>
            </a:xfrm>
            <a:custGeom>
              <a:avLst/>
              <a:gdLst/>
              <a:ahLst/>
              <a:cxnLst/>
              <a:rect l="l" t="t" r="r" b="b"/>
              <a:pathLst>
                <a:path w="3795237" h="406400">
                  <a:moveTo>
                    <a:pt x="3592037" y="0"/>
                  </a:moveTo>
                  <a:cubicBezTo>
                    <a:pt x="3704261" y="0"/>
                    <a:pt x="3795237" y="90976"/>
                    <a:pt x="3795237" y="203200"/>
                  </a:cubicBezTo>
                  <a:cubicBezTo>
                    <a:pt x="3795237" y="315424"/>
                    <a:pt x="3704261" y="406400"/>
                    <a:pt x="35920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3592037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7952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10A2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Ät en ordentlig frukost, kroppen mår mycket bättre då!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294105" y="7393562"/>
            <a:ext cx="6256582" cy="669965"/>
            <a:chOff x="0" y="0"/>
            <a:chExt cx="3795237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795237" cy="406400"/>
            </a:xfrm>
            <a:custGeom>
              <a:avLst/>
              <a:gdLst/>
              <a:ahLst/>
              <a:cxnLst/>
              <a:rect l="l" t="t" r="r" b="b"/>
              <a:pathLst>
                <a:path w="3795237" h="406400">
                  <a:moveTo>
                    <a:pt x="3592037" y="0"/>
                  </a:moveTo>
                  <a:cubicBezTo>
                    <a:pt x="3704261" y="0"/>
                    <a:pt x="3795237" y="90976"/>
                    <a:pt x="3795237" y="203200"/>
                  </a:cubicBezTo>
                  <a:cubicBezTo>
                    <a:pt x="3795237" y="315424"/>
                    <a:pt x="3704261" y="406400"/>
                    <a:pt x="35920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3592037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7952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10A2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Respektera ordningen i kyrkan, använd inget som låter!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0804987" y="6530893"/>
            <a:ext cx="2948906" cy="2727738"/>
          </a:xfrm>
          <a:custGeom>
            <a:avLst/>
            <a:gdLst/>
            <a:ahLst/>
            <a:cxnLst/>
            <a:rect l="l" t="t" r="r" b="b"/>
            <a:pathLst>
              <a:path w="2948906" h="2727738">
                <a:moveTo>
                  <a:pt x="0" y="0"/>
                </a:moveTo>
                <a:lnTo>
                  <a:pt x="2948906" y="0"/>
                </a:lnTo>
                <a:lnTo>
                  <a:pt x="2948906" y="2727737"/>
                </a:lnTo>
                <a:lnTo>
                  <a:pt x="0" y="272773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2" name="TextBox 32"/>
          <p:cNvSpPr txBox="1"/>
          <p:nvPr/>
        </p:nvSpPr>
        <p:spPr>
          <a:xfrm>
            <a:off x="2294105" y="2080016"/>
            <a:ext cx="6423596" cy="1617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4"/>
              </a:lnSpc>
            </a:pPr>
            <a:r>
              <a:rPr lang="en-US" sz="8115" b="1" spc="-308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Goda råd inför studentdagen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13:50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FS23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13:55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BA23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14:00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SA23A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14:05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RL23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14:10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TE23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3" name="Group 3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7" name="Freeform 7"/>
          <p:cNvSpPr/>
          <p:nvPr/>
        </p:nvSpPr>
        <p:spPr>
          <a:xfrm>
            <a:off x="7601505" y="2475979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2" y="0"/>
                </a:lnTo>
                <a:lnTo>
                  <a:pt x="4766312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>
            <a:off x="1944998" y="5573193"/>
            <a:ext cx="193351" cy="19335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05432" y="3413298"/>
            <a:ext cx="193351" cy="19335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3A"/>
            </a:solidFill>
            <a:ln w="19050" cap="sq">
              <a:solidFill>
                <a:srgbClr val="1B1E27"/>
              </a:solidFill>
              <a:prstDash val="solid"/>
              <a:miter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287037">
            <a:off x="1916560" y="1464457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6478025" y="163289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7" name="Freeform 17"/>
          <p:cNvSpPr/>
          <p:nvPr/>
        </p:nvSpPr>
        <p:spPr>
          <a:xfrm>
            <a:off x="5352770" y="7176674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851557">
            <a:off x="9081151" y="1409925"/>
            <a:ext cx="5124482" cy="3081176"/>
          </a:xfrm>
          <a:custGeom>
            <a:avLst/>
            <a:gdLst/>
            <a:ahLst/>
            <a:cxnLst/>
            <a:rect l="l" t="t" r="r" b="b"/>
            <a:pathLst>
              <a:path w="5124482" h="3081176">
                <a:moveTo>
                  <a:pt x="0" y="0"/>
                </a:moveTo>
                <a:lnTo>
                  <a:pt x="5124483" y="0"/>
                </a:lnTo>
                <a:lnTo>
                  <a:pt x="5124483" y="3081176"/>
                </a:lnTo>
                <a:lnTo>
                  <a:pt x="0" y="3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2291552" y="2826460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14:15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07103" y="4986354"/>
            <a:ext cx="9891155" cy="17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6"/>
              </a:lnSpc>
            </a:pPr>
            <a:r>
              <a:rPr lang="en-US" sz="14400" b="1" spc="-54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EK23A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444017" y="4859135"/>
            <a:ext cx="4122270" cy="4084657"/>
            <a:chOff x="0" y="0"/>
            <a:chExt cx="2224050" cy="22037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93904" y="0"/>
                  </a:moveTo>
                  <a:lnTo>
                    <a:pt x="2130146" y="0"/>
                  </a:lnTo>
                  <a:cubicBezTo>
                    <a:pt x="2182008" y="0"/>
                    <a:pt x="2224050" y="42042"/>
                    <a:pt x="2224050" y="93904"/>
                  </a:cubicBezTo>
                  <a:lnTo>
                    <a:pt x="2224050" y="2109853"/>
                  </a:lnTo>
                  <a:cubicBezTo>
                    <a:pt x="2224050" y="2161715"/>
                    <a:pt x="2182008" y="2203757"/>
                    <a:pt x="2130146" y="2203757"/>
                  </a:cubicBezTo>
                  <a:lnTo>
                    <a:pt x="93904" y="2203757"/>
                  </a:lnTo>
                  <a:cubicBezTo>
                    <a:pt x="42042" y="2203757"/>
                    <a:pt x="0" y="2161715"/>
                    <a:pt x="0" y="2109853"/>
                  </a:cubicBezTo>
                  <a:lnTo>
                    <a:pt x="0" y="93904"/>
                  </a:lnTo>
                  <a:cubicBezTo>
                    <a:pt x="0" y="42042"/>
                    <a:pt x="42042" y="0"/>
                    <a:pt x="93904" y="0"/>
                  </a:cubicBezTo>
                  <a:close/>
                </a:path>
              </a:pathLst>
            </a:custGeom>
            <a:blipFill>
              <a:blip r:embed="rId13"/>
              <a:stretch>
                <a:fillRect l="-16058" r="-16058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1028700" y="850432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70247" y="2534084"/>
            <a:ext cx="6034155" cy="6113971"/>
            <a:chOff x="0" y="0"/>
            <a:chExt cx="1945375" cy="19711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45375" cy="1971107"/>
            </a:xfrm>
            <a:custGeom>
              <a:avLst/>
              <a:gdLst/>
              <a:ahLst/>
              <a:cxnLst/>
              <a:rect l="l" t="t" r="r" b="b"/>
              <a:pathLst>
                <a:path w="1945375" h="1971107">
                  <a:moveTo>
                    <a:pt x="46189" y="0"/>
                  </a:moveTo>
                  <a:lnTo>
                    <a:pt x="1899186" y="0"/>
                  </a:lnTo>
                  <a:cubicBezTo>
                    <a:pt x="1924696" y="0"/>
                    <a:pt x="1945375" y="20679"/>
                    <a:pt x="1945375" y="46189"/>
                  </a:cubicBezTo>
                  <a:lnTo>
                    <a:pt x="1945375" y="1924918"/>
                  </a:lnTo>
                  <a:cubicBezTo>
                    <a:pt x="1945375" y="1950427"/>
                    <a:pt x="1924696" y="1971107"/>
                    <a:pt x="1899186" y="1971107"/>
                  </a:cubicBezTo>
                  <a:lnTo>
                    <a:pt x="46189" y="1971107"/>
                  </a:lnTo>
                  <a:cubicBezTo>
                    <a:pt x="20679" y="1971107"/>
                    <a:pt x="0" y="1950427"/>
                    <a:pt x="0" y="1924918"/>
                  </a:cubicBezTo>
                  <a:lnTo>
                    <a:pt x="0" y="46189"/>
                  </a:lnTo>
                  <a:cubicBezTo>
                    <a:pt x="0" y="20679"/>
                    <a:pt x="20679" y="0"/>
                    <a:pt x="46189" y="0"/>
                  </a:cubicBezTo>
                  <a:close/>
                </a:path>
              </a:pathLst>
            </a:custGeom>
            <a:solidFill>
              <a:srgbClr val="01D46B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45375" cy="2009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>
          <a:xfrm rot="1287037">
            <a:off x="1709573" y="8122015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2" name="Freeform 12"/>
          <p:cNvSpPr/>
          <p:nvPr/>
        </p:nvSpPr>
        <p:spPr>
          <a:xfrm>
            <a:off x="5498448" y="728294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1" y="0"/>
                </a:lnTo>
                <a:lnTo>
                  <a:pt x="4766311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3" name="Freeform 13"/>
          <p:cNvSpPr/>
          <p:nvPr/>
        </p:nvSpPr>
        <p:spPr>
          <a:xfrm>
            <a:off x="4141778" y="1517432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4" name="Freeform 14"/>
          <p:cNvSpPr/>
          <p:nvPr/>
        </p:nvSpPr>
        <p:spPr>
          <a:xfrm>
            <a:off x="16007806" y="7907133"/>
            <a:ext cx="1915858" cy="2122835"/>
          </a:xfrm>
          <a:custGeom>
            <a:avLst/>
            <a:gdLst/>
            <a:ahLst/>
            <a:cxnLst/>
            <a:rect l="l" t="t" r="r" b="b"/>
            <a:pathLst>
              <a:path w="1915858" h="2122835">
                <a:moveTo>
                  <a:pt x="0" y="0"/>
                </a:moveTo>
                <a:lnTo>
                  <a:pt x="1915858" y="0"/>
                </a:lnTo>
                <a:lnTo>
                  <a:pt x="1915858" y="2122834"/>
                </a:lnTo>
                <a:lnTo>
                  <a:pt x="0" y="21228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5" name="Group 15"/>
          <p:cNvGrpSpPr/>
          <p:nvPr/>
        </p:nvGrpSpPr>
        <p:grpSpPr>
          <a:xfrm>
            <a:off x="10040117" y="2534084"/>
            <a:ext cx="6034155" cy="6113971"/>
            <a:chOff x="0" y="0"/>
            <a:chExt cx="1945375" cy="19711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45375" cy="1971107"/>
            </a:xfrm>
            <a:custGeom>
              <a:avLst/>
              <a:gdLst/>
              <a:ahLst/>
              <a:cxnLst/>
              <a:rect l="l" t="t" r="r" b="b"/>
              <a:pathLst>
                <a:path w="1945375" h="1971107">
                  <a:moveTo>
                    <a:pt x="46189" y="0"/>
                  </a:moveTo>
                  <a:lnTo>
                    <a:pt x="1899186" y="0"/>
                  </a:lnTo>
                  <a:cubicBezTo>
                    <a:pt x="1924696" y="0"/>
                    <a:pt x="1945375" y="20679"/>
                    <a:pt x="1945375" y="46189"/>
                  </a:cubicBezTo>
                  <a:lnTo>
                    <a:pt x="1945375" y="1924918"/>
                  </a:lnTo>
                  <a:cubicBezTo>
                    <a:pt x="1945375" y="1950427"/>
                    <a:pt x="1924696" y="1971107"/>
                    <a:pt x="1899186" y="1971107"/>
                  </a:cubicBezTo>
                  <a:lnTo>
                    <a:pt x="46189" y="1971107"/>
                  </a:lnTo>
                  <a:cubicBezTo>
                    <a:pt x="20679" y="1971107"/>
                    <a:pt x="0" y="1950427"/>
                    <a:pt x="0" y="1924918"/>
                  </a:cubicBezTo>
                  <a:lnTo>
                    <a:pt x="0" y="46189"/>
                  </a:lnTo>
                  <a:cubicBezTo>
                    <a:pt x="0" y="20679"/>
                    <a:pt x="20679" y="0"/>
                    <a:pt x="46189" y="0"/>
                  </a:cubicBezTo>
                  <a:close/>
                </a:path>
              </a:pathLst>
            </a:custGeom>
            <a:solidFill>
              <a:srgbClr val="01D46B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45375" cy="2009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8369986" y="8425832"/>
            <a:ext cx="1548028" cy="832468"/>
          </a:xfrm>
          <a:custGeom>
            <a:avLst/>
            <a:gdLst/>
            <a:ahLst/>
            <a:cxnLst/>
            <a:rect l="l" t="t" r="r" b="b"/>
            <a:pathLst>
              <a:path w="1548028" h="832468">
                <a:moveTo>
                  <a:pt x="0" y="0"/>
                </a:moveTo>
                <a:lnTo>
                  <a:pt x="1548028" y="0"/>
                </a:lnTo>
                <a:lnTo>
                  <a:pt x="1548028" y="832468"/>
                </a:lnTo>
                <a:lnTo>
                  <a:pt x="0" y="8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6164143" y="1453694"/>
            <a:ext cx="5959713" cy="93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38"/>
              </a:lnSpc>
            </a:pPr>
            <a:r>
              <a:rPr lang="en-US" sz="7570" b="1" spc="-28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Utspringstider</a:t>
            </a:r>
          </a:p>
        </p:txBody>
      </p:sp>
      <p:sp>
        <p:nvSpPr>
          <p:cNvPr id="20" name="Freeform 20"/>
          <p:cNvSpPr/>
          <p:nvPr/>
        </p:nvSpPr>
        <p:spPr>
          <a:xfrm rot="449271">
            <a:off x="16084694" y="7380085"/>
            <a:ext cx="2202243" cy="1324133"/>
          </a:xfrm>
          <a:custGeom>
            <a:avLst/>
            <a:gdLst/>
            <a:ahLst/>
            <a:cxnLst/>
            <a:rect l="l" t="t" r="r" b="b"/>
            <a:pathLst>
              <a:path w="2202243" h="1324133">
                <a:moveTo>
                  <a:pt x="0" y="0"/>
                </a:moveTo>
                <a:lnTo>
                  <a:pt x="2202243" y="0"/>
                </a:lnTo>
                <a:lnTo>
                  <a:pt x="2202243" y="1324133"/>
                </a:lnTo>
                <a:lnTo>
                  <a:pt x="0" y="13241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21" name="Group 21"/>
          <p:cNvGrpSpPr/>
          <p:nvPr/>
        </p:nvGrpSpPr>
        <p:grpSpPr>
          <a:xfrm>
            <a:off x="2163451" y="2725620"/>
            <a:ext cx="5550703" cy="474834"/>
            <a:chOff x="0" y="0"/>
            <a:chExt cx="4750727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750727" cy="406400"/>
            </a:xfrm>
            <a:custGeom>
              <a:avLst/>
              <a:gdLst/>
              <a:ahLst/>
              <a:cxnLst/>
              <a:rect l="l" t="t" r="r" b="b"/>
              <a:pathLst>
                <a:path w="4750727" h="406400">
                  <a:moveTo>
                    <a:pt x="4547527" y="0"/>
                  </a:moveTo>
                  <a:cubicBezTo>
                    <a:pt x="4659751" y="0"/>
                    <a:pt x="4750727" y="90976"/>
                    <a:pt x="4750727" y="203200"/>
                  </a:cubicBezTo>
                  <a:cubicBezTo>
                    <a:pt x="4750727" y="315424"/>
                    <a:pt x="4659751" y="406400"/>
                    <a:pt x="45475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4547527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75072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393699" y="2725620"/>
            <a:ext cx="5326991" cy="455696"/>
            <a:chOff x="0" y="0"/>
            <a:chExt cx="4750727" cy="406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50727" cy="406400"/>
            </a:xfrm>
            <a:custGeom>
              <a:avLst/>
              <a:gdLst/>
              <a:ahLst/>
              <a:cxnLst/>
              <a:rect l="l" t="t" r="r" b="b"/>
              <a:pathLst>
                <a:path w="4750727" h="406400">
                  <a:moveTo>
                    <a:pt x="4547527" y="0"/>
                  </a:moveTo>
                  <a:cubicBezTo>
                    <a:pt x="4659751" y="0"/>
                    <a:pt x="4750727" y="90976"/>
                    <a:pt x="4750727" y="203200"/>
                  </a:cubicBezTo>
                  <a:cubicBezTo>
                    <a:pt x="4750727" y="315424"/>
                    <a:pt x="4659751" y="406400"/>
                    <a:pt x="45475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4547527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75072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27" name="Table 27"/>
          <p:cNvGraphicFramePr>
            <a:graphicFrameLocks noGrp="1"/>
          </p:cNvGraphicFramePr>
          <p:nvPr/>
        </p:nvGraphicFramePr>
        <p:xfrm>
          <a:off x="2323829" y="3404340"/>
          <a:ext cx="5229947" cy="5095526"/>
        </p:xfrm>
        <a:graphic>
          <a:graphicData uri="http://schemas.openxmlformats.org/drawingml/2006/table">
            <a:tbl>
              <a:tblPr/>
              <a:tblGrid>
                <a:gridCol w="2614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821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FA22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13:05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821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IN23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13:15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821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NA23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13:25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821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HR22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13:35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821">
                <a:tc>
                  <a:txBody>
                    <a:bodyPr/>
                    <a:lstStyle/>
                    <a:p>
                      <a:pPr algn="ctr">
                        <a:lnSpc>
                          <a:spcPts val="2889"/>
                        </a:lnSpc>
                        <a:defRPr/>
                      </a:pPr>
                      <a:r>
                        <a:rPr lang="en-US" sz="20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HV23FIN/HV23FRS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13:45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821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BA23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13:55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821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RL23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14:05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9782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EK23A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14:15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8" name="Table 28"/>
          <p:cNvGraphicFramePr>
            <a:graphicFrameLocks noGrp="1"/>
          </p:cNvGraphicFramePr>
          <p:nvPr/>
        </p:nvGraphicFramePr>
        <p:xfrm>
          <a:off x="10442221" y="3523850"/>
          <a:ext cx="5229947" cy="4454107"/>
        </p:xfrm>
        <a:graphic>
          <a:graphicData uri="http://schemas.openxmlformats.org/drawingml/2006/table">
            <a:tbl>
              <a:tblPr/>
              <a:tblGrid>
                <a:gridCol w="2614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9323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SA23B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13:10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323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EE23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13:20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323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VO23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13:30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323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EK23B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13:40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323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FS23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13:50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323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SA23A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14:00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8168"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TE23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69"/>
                        </a:lnSpc>
                        <a:defRPr/>
                      </a:pPr>
                      <a:r>
                        <a:rPr lang="en-US" sz="2263" b="1">
                          <a:solidFill>
                            <a:srgbClr val="000000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14:10</a:t>
                      </a:r>
                      <a:endParaRPr lang="en-US" sz="1100"/>
                    </a:p>
                  </a:txBody>
                  <a:tcPr marL="11349" marR="11349" marT="11349" marB="11349" anchor="ctr">
                    <a:lnL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397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" name="TextBox 29"/>
          <p:cNvSpPr txBox="1"/>
          <p:nvPr/>
        </p:nvSpPr>
        <p:spPr>
          <a:xfrm>
            <a:off x="2275307" y="2772811"/>
            <a:ext cx="5326991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10A29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Klass &amp; tid, springer ut mot Räddningstjänsten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93699" y="2774102"/>
            <a:ext cx="5326991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10A29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Klass &amp; tid, springer ut mot Campus</a:t>
            </a:r>
          </a:p>
        </p:txBody>
      </p:sp>
      <p:sp>
        <p:nvSpPr>
          <p:cNvPr id="31" name="Freeform 31"/>
          <p:cNvSpPr/>
          <p:nvPr/>
        </p:nvSpPr>
        <p:spPr>
          <a:xfrm rot="449271">
            <a:off x="14743920" y="1263639"/>
            <a:ext cx="2202243" cy="1324133"/>
          </a:xfrm>
          <a:custGeom>
            <a:avLst/>
            <a:gdLst/>
            <a:ahLst/>
            <a:cxnLst/>
            <a:rect l="l" t="t" r="r" b="b"/>
            <a:pathLst>
              <a:path w="2202243" h="1324133">
                <a:moveTo>
                  <a:pt x="0" y="0"/>
                </a:moveTo>
                <a:lnTo>
                  <a:pt x="2202242" y="0"/>
                </a:lnTo>
                <a:lnTo>
                  <a:pt x="2202242" y="1324133"/>
                </a:lnTo>
                <a:lnTo>
                  <a:pt x="0" y="13241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2" name="Freeform 32"/>
          <p:cNvSpPr/>
          <p:nvPr/>
        </p:nvSpPr>
        <p:spPr>
          <a:xfrm rot="-695117" flipH="1">
            <a:off x="1457533" y="1280423"/>
            <a:ext cx="2202243" cy="1324133"/>
          </a:xfrm>
          <a:custGeom>
            <a:avLst/>
            <a:gdLst/>
            <a:ahLst/>
            <a:cxnLst/>
            <a:rect l="l" t="t" r="r" b="b"/>
            <a:pathLst>
              <a:path w="2202243" h="1324133">
                <a:moveTo>
                  <a:pt x="2202243" y="0"/>
                </a:moveTo>
                <a:lnTo>
                  <a:pt x="0" y="0"/>
                </a:lnTo>
                <a:lnTo>
                  <a:pt x="0" y="1324133"/>
                </a:lnTo>
                <a:lnTo>
                  <a:pt x="2202243" y="1324133"/>
                </a:lnTo>
                <a:lnTo>
                  <a:pt x="2202243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3" name="Freeform 33"/>
          <p:cNvSpPr/>
          <p:nvPr/>
        </p:nvSpPr>
        <p:spPr>
          <a:xfrm>
            <a:off x="13304957" y="1590531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8"/>
                </a:lnTo>
                <a:lnTo>
                  <a:pt x="0" y="70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2468265" y="4841238"/>
            <a:ext cx="507911" cy="507911"/>
          </a:xfrm>
          <a:custGeom>
            <a:avLst/>
            <a:gdLst/>
            <a:ahLst/>
            <a:cxnLst/>
            <a:rect l="l" t="t" r="r" b="b"/>
            <a:pathLst>
              <a:path w="507911" h="507911">
                <a:moveTo>
                  <a:pt x="0" y="0"/>
                </a:moveTo>
                <a:lnTo>
                  <a:pt x="507912" y="0"/>
                </a:lnTo>
                <a:lnTo>
                  <a:pt x="507912" y="507911"/>
                </a:lnTo>
                <a:lnTo>
                  <a:pt x="0" y="507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Freeform 9"/>
          <p:cNvSpPr/>
          <p:nvPr/>
        </p:nvSpPr>
        <p:spPr>
          <a:xfrm>
            <a:off x="2468265" y="5654708"/>
            <a:ext cx="507911" cy="507911"/>
          </a:xfrm>
          <a:custGeom>
            <a:avLst/>
            <a:gdLst/>
            <a:ahLst/>
            <a:cxnLst/>
            <a:rect l="l" t="t" r="r" b="b"/>
            <a:pathLst>
              <a:path w="507911" h="507911">
                <a:moveTo>
                  <a:pt x="0" y="0"/>
                </a:moveTo>
                <a:lnTo>
                  <a:pt x="507912" y="0"/>
                </a:lnTo>
                <a:lnTo>
                  <a:pt x="507912" y="507912"/>
                </a:lnTo>
                <a:lnTo>
                  <a:pt x="0" y="50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0" name="Freeform 10"/>
          <p:cNvSpPr/>
          <p:nvPr/>
        </p:nvSpPr>
        <p:spPr>
          <a:xfrm>
            <a:off x="2468265" y="6466727"/>
            <a:ext cx="507911" cy="507911"/>
          </a:xfrm>
          <a:custGeom>
            <a:avLst/>
            <a:gdLst/>
            <a:ahLst/>
            <a:cxnLst/>
            <a:rect l="l" t="t" r="r" b="b"/>
            <a:pathLst>
              <a:path w="507911" h="507911">
                <a:moveTo>
                  <a:pt x="0" y="0"/>
                </a:moveTo>
                <a:lnTo>
                  <a:pt x="507912" y="0"/>
                </a:lnTo>
                <a:lnTo>
                  <a:pt x="507912" y="507912"/>
                </a:lnTo>
                <a:lnTo>
                  <a:pt x="0" y="507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>
          <a:xfrm>
            <a:off x="2468265" y="7278747"/>
            <a:ext cx="507911" cy="507911"/>
          </a:xfrm>
          <a:custGeom>
            <a:avLst/>
            <a:gdLst/>
            <a:ahLst/>
            <a:cxnLst/>
            <a:rect l="l" t="t" r="r" b="b"/>
            <a:pathLst>
              <a:path w="507911" h="507911">
                <a:moveTo>
                  <a:pt x="0" y="0"/>
                </a:moveTo>
                <a:lnTo>
                  <a:pt x="507912" y="0"/>
                </a:lnTo>
                <a:lnTo>
                  <a:pt x="507912" y="507911"/>
                </a:lnTo>
                <a:lnTo>
                  <a:pt x="0" y="507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2" name="TextBox 12"/>
          <p:cNvSpPr txBox="1"/>
          <p:nvPr/>
        </p:nvSpPr>
        <p:spPr>
          <a:xfrm>
            <a:off x="3232396" y="6519376"/>
            <a:ext cx="7198767" cy="40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10A29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www.vastervik.se/Vasterviks-Gymnasium/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32396" y="5731801"/>
            <a:ext cx="5515969" cy="40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10A29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gymnasiet@vastervik.se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2396" y="7330419"/>
            <a:ext cx="4739711" cy="82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10A29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Östersjövägen 6,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10A29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593 32 Västervik</a:t>
            </a:r>
          </a:p>
        </p:txBody>
      </p:sp>
      <p:sp>
        <p:nvSpPr>
          <p:cNvPr id="15" name="Freeform 15"/>
          <p:cNvSpPr/>
          <p:nvPr/>
        </p:nvSpPr>
        <p:spPr>
          <a:xfrm>
            <a:off x="1974102" y="8337633"/>
            <a:ext cx="835750" cy="695762"/>
          </a:xfrm>
          <a:custGeom>
            <a:avLst/>
            <a:gdLst/>
            <a:ahLst/>
            <a:cxnLst/>
            <a:rect l="l" t="t" r="r" b="b"/>
            <a:pathLst>
              <a:path w="835750" h="695762">
                <a:moveTo>
                  <a:pt x="0" y="0"/>
                </a:moveTo>
                <a:lnTo>
                  <a:pt x="835750" y="0"/>
                </a:lnTo>
                <a:lnTo>
                  <a:pt x="835750" y="695762"/>
                </a:lnTo>
                <a:lnTo>
                  <a:pt x="0" y="6957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6" name="Freeform 16"/>
          <p:cNvSpPr/>
          <p:nvPr/>
        </p:nvSpPr>
        <p:spPr>
          <a:xfrm>
            <a:off x="1668511" y="3439016"/>
            <a:ext cx="6183155" cy="6183155"/>
          </a:xfrm>
          <a:custGeom>
            <a:avLst/>
            <a:gdLst/>
            <a:ahLst/>
            <a:cxnLst/>
            <a:rect l="l" t="t" r="r" b="b"/>
            <a:pathLst>
              <a:path w="6183155" h="6183155">
                <a:moveTo>
                  <a:pt x="0" y="0"/>
                </a:moveTo>
                <a:lnTo>
                  <a:pt x="6183155" y="0"/>
                </a:lnTo>
                <a:lnTo>
                  <a:pt x="6183155" y="6183155"/>
                </a:lnTo>
                <a:lnTo>
                  <a:pt x="0" y="6183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21999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7" name="Group 17"/>
          <p:cNvGrpSpPr/>
          <p:nvPr/>
        </p:nvGrpSpPr>
        <p:grpSpPr>
          <a:xfrm>
            <a:off x="11506857" y="4087590"/>
            <a:ext cx="4802090" cy="4758274"/>
            <a:chOff x="0" y="0"/>
            <a:chExt cx="2224050" cy="220375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24050" cy="2203757"/>
            </a:xfrm>
            <a:custGeom>
              <a:avLst/>
              <a:gdLst/>
              <a:ahLst/>
              <a:cxnLst/>
              <a:rect l="l" t="t" r="r" b="b"/>
              <a:pathLst>
                <a:path w="2224050" h="2203757">
                  <a:moveTo>
                    <a:pt x="80610" y="0"/>
                  </a:moveTo>
                  <a:lnTo>
                    <a:pt x="2143440" y="0"/>
                  </a:lnTo>
                  <a:cubicBezTo>
                    <a:pt x="2187960" y="0"/>
                    <a:pt x="2224050" y="36090"/>
                    <a:pt x="2224050" y="80610"/>
                  </a:cubicBezTo>
                  <a:lnTo>
                    <a:pt x="2224050" y="2123147"/>
                  </a:lnTo>
                  <a:cubicBezTo>
                    <a:pt x="2224050" y="2144526"/>
                    <a:pt x="2215557" y="2165030"/>
                    <a:pt x="2200440" y="2180147"/>
                  </a:cubicBezTo>
                  <a:cubicBezTo>
                    <a:pt x="2185323" y="2195264"/>
                    <a:pt x="2164819" y="2203757"/>
                    <a:pt x="2143440" y="2203757"/>
                  </a:cubicBezTo>
                  <a:lnTo>
                    <a:pt x="80610" y="2203757"/>
                  </a:lnTo>
                  <a:cubicBezTo>
                    <a:pt x="59231" y="2203757"/>
                    <a:pt x="38727" y="2195264"/>
                    <a:pt x="23610" y="2180147"/>
                  </a:cubicBezTo>
                  <a:cubicBezTo>
                    <a:pt x="8493" y="2165030"/>
                    <a:pt x="0" y="2144526"/>
                    <a:pt x="0" y="2123147"/>
                  </a:cubicBezTo>
                  <a:lnTo>
                    <a:pt x="0" y="80610"/>
                  </a:lnTo>
                  <a:cubicBezTo>
                    <a:pt x="0" y="59231"/>
                    <a:pt x="8493" y="38727"/>
                    <a:pt x="23610" y="23610"/>
                  </a:cubicBezTo>
                  <a:cubicBezTo>
                    <a:pt x="38727" y="8493"/>
                    <a:pt x="59231" y="0"/>
                    <a:pt x="80610" y="0"/>
                  </a:cubicBezTo>
                  <a:close/>
                </a:path>
              </a:pathLst>
            </a:custGeom>
            <a:blipFill>
              <a:blip r:embed="rId17"/>
              <a:stretch>
                <a:fillRect l="-24451" r="-24451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19" name="Freeform 19"/>
          <p:cNvSpPr/>
          <p:nvPr/>
        </p:nvSpPr>
        <p:spPr>
          <a:xfrm rot="1282576">
            <a:off x="14137082" y="294259"/>
            <a:ext cx="4036746" cy="2639023"/>
          </a:xfrm>
          <a:custGeom>
            <a:avLst/>
            <a:gdLst/>
            <a:ahLst/>
            <a:cxnLst/>
            <a:rect l="l" t="t" r="r" b="b"/>
            <a:pathLst>
              <a:path w="4036746" h="2639023">
                <a:moveTo>
                  <a:pt x="0" y="0"/>
                </a:moveTo>
                <a:lnTo>
                  <a:pt x="4036746" y="0"/>
                </a:lnTo>
                <a:lnTo>
                  <a:pt x="4036746" y="2639022"/>
                </a:lnTo>
                <a:lnTo>
                  <a:pt x="0" y="26390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0" name="Freeform 20"/>
          <p:cNvSpPr/>
          <p:nvPr/>
        </p:nvSpPr>
        <p:spPr>
          <a:xfrm>
            <a:off x="8281130" y="7180929"/>
            <a:ext cx="3096055" cy="1664936"/>
          </a:xfrm>
          <a:custGeom>
            <a:avLst/>
            <a:gdLst/>
            <a:ahLst/>
            <a:cxnLst/>
            <a:rect l="l" t="t" r="r" b="b"/>
            <a:pathLst>
              <a:path w="3096055" h="1664936">
                <a:moveTo>
                  <a:pt x="0" y="0"/>
                </a:moveTo>
                <a:lnTo>
                  <a:pt x="3096056" y="0"/>
                </a:lnTo>
                <a:lnTo>
                  <a:pt x="3096056" y="1664936"/>
                </a:lnTo>
                <a:lnTo>
                  <a:pt x="0" y="166493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1" name="TextBox 21"/>
          <p:cNvSpPr txBox="1"/>
          <p:nvPr/>
        </p:nvSpPr>
        <p:spPr>
          <a:xfrm>
            <a:off x="3206137" y="4918331"/>
            <a:ext cx="2853100" cy="40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10A29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010-355 43 00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39479" y="1673439"/>
            <a:ext cx="13861355" cy="3287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80"/>
              </a:lnSpc>
            </a:pPr>
            <a:r>
              <a:rPr lang="en-US" sz="12000" b="1" spc="-455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Studenten</a:t>
            </a:r>
          </a:p>
          <a:p>
            <a:pPr algn="l">
              <a:lnSpc>
                <a:spcPts val="7470"/>
              </a:lnSpc>
            </a:pPr>
            <a:r>
              <a:rPr lang="en-US" sz="8394" b="1" spc="-318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en dag att minnas med glädje!</a:t>
            </a:r>
          </a:p>
          <a:p>
            <a:pPr algn="l">
              <a:lnSpc>
                <a:spcPts val="7470"/>
              </a:lnSpc>
            </a:pPr>
            <a:endParaRPr lang="en-US" sz="8394" b="1" spc="-318">
              <a:solidFill>
                <a:srgbClr val="010A29"/>
              </a:solidFill>
              <a:latin typeface="Bricolage Grotesque 36 Bold"/>
              <a:ea typeface="Bricolage Grotesque 36 Bold"/>
              <a:cs typeface="Bricolage Grotesque 36 Bold"/>
              <a:sym typeface="Bricolage Grotesque 36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939785" y="891832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238664" y="3181807"/>
            <a:ext cx="5290186" cy="5290186"/>
          </a:xfrm>
          <a:custGeom>
            <a:avLst/>
            <a:gdLst/>
            <a:ahLst/>
            <a:cxnLst/>
            <a:rect l="l" t="t" r="r" b="b"/>
            <a:pathLst>
              <a:path w="5290186" h="5290186">
                <a:moveTo>
                  <a:pt x="0" y="0"/>
                </a:moveTo>
                <a:lnTo>
                  <a:pt x="5290186" y="0"/>
                </a:lnTo>
                <a:lnTo>
                  <a:pt x="5290186" y="5290186"/>
                </a:lnTo>
                <a:lnTo>
                  <a:pt x="0" y="5290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9" name="Group 9"/>
          <p:cNvGrpSpPr/>
          <p:nvPr/>
        </p:nvGrpSpPr>
        <p:grpSpPr>
          <a:xfrm rot="-4597884">
            <a:off x="15273457" y="2791131"/>
            <a:ext cx="777404" cy="77740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DA39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4597884" flipH="1">
            <a:off x="15489106" y="3006780"/>
            <a:ext cx="346107" cy="346107"/>
          </a:xfrm>
          <a:custGeom>
            <a:avLst/>
            <a:gdLst/>
            <a:ahLst/>
            <a:cxnLst/>
            <a:rect l="l" t="t" r="r" b="b"/>
            <a:pathLst>
              <a:path w="346107" h="346107">
                <a:moveTo>
                  <a:pt x="346106" y="0"/>
                </a:moveTo>
                <a:lnTo>
                  <a:pt x="0" y="0"/>
                </a:lnTo>
                <a:lnTo>
                  <a:pt x="0" y="346107"/>
                </a:lnTo>
                <a:lnTo>
                  <a:pt x="346106" y="346107"/>
                </a:lnTo>
                <a:lnTo>
                  <a:pt x="34610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3" name="Group 13"/>
          <p:cNvGrpSpPr/>
          <p:nvPr/>
        </p:nvGrpSpPr>
        <p:grpSpPr>
          <a:xfrm>
            <a:off x="10377675" y="5433406"/>
            <a:ext cx="5696597" cy="3038587"/>
            <a:chOff x="0" y="0"/>
            <a:chExt cx="7595463" cy="405144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 t="56782" b="7722"/>
            <a:stretch>
              <a:fillRect/>
            </a:stretch>
          </p:blipFill>
          <p:spPr>
            <a:xfrm>
              <a:off x="0" y="0"/>
              <a:ext cx="7595463" cy="4051449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8717701" y="2057179"/>
            <a:ext cx="4962461" cy="3038587"/>
            <a:chOff x="0" y="0"/>
            <a:chExt cx="6616615" cy="40514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0"/>
            <a:srcRect t="3992" b="3992"/>
            <a:stretch>
              <a:fillRect/>
            </a:stretch>
          </p:blipFill>
          <p:spPr>
            <a:xfrm>
              <a:off x="0" y="0"/>
              <a:ext cx="6616615" cy="4051449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2202943" y="3785887"/>
            <a:ext cx="898481" cy="669965"/>
            <a:chOff x="0" y="0"/>
            <a:chExt cx="545018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5018" cy="406400"/>
            </a:xfrm>
            <a:custGeom>
              <a:avLst/>
              <a:gdLst/>
              <a:ahLst/>
              <a:cxnLst/>
              <a:rect l="l" t="t" r="r" b="b"/>
              <a:pathLst>
                <a:path w="545018" h="406400">
                  <a:moveTo>
                    <a:pt x="341818" y="0"/>
                  </a:moveTo>
                  <a:cubicBezTo>
                    <a:pt x="454042" y="0"/>
                    <a:pt x="545018" y="90976"/>
                    <a:pt x="545018" y="203200"/>
                  </a:cubicBezTo>
                  <a:cubicBezTo>
                    <a:pt x="545018" y="315424"/>
                    <a:pt x="454042" y="406400"/>
                    <a:pt x="34181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341818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4501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9713038" y="6787016"/>
            <a:ext cx="1071109" cy="891698"/>
          </a:xfrm>
          <a:custGeom>
            <a:avLst/>
            <a:gdLst/>
            <a:ahLst/>
            <a:cxnLst/>
            <a:rect l="l" t="t" r="r" b="b"/>
            <a:pathLst>
              <a:path w="1071109" h="891698">
                <a:moveTo>
                  <a:pt x="0" y="0"/>
                </a:moveTo>
                <a:lnTo>
                  <a:pt x="1071109" y="0"/>
                </a:lnTo>
                <a:lnTo>
                  <a:pt x="1071109" y="891698"/>
                </a:lnTo>
                <a:lnTo>
                  <a:pt x="0" y="891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1" name="Freeform 21"/>
          <p:cNvSpPr/>
          <p:nvPr/>
        </p:nvSpPr>
        <p:spPr>
          <a:xfrm rot="-5400000">
            <a:off x="13189952" y="3810362"/>
            <a:ext cx="980421" cy="1275344"/>
          </a:xfrm>
          <a:custGeom>
            <a:avLst/>
            <a:gdLst/>
            <a:ahLst/>
            <a:cxnLst/>
            <a:rect l="l" t="t" r="r" b="b"/>
            <a:pathLst>
              <a:path w="980421" h="1275344">
                <a:moveTo>
                  <a:pt x="0" y="0"/>
                </a:moveTo>
                <a:lnTo>
                  <a:pt x="980421" y="0"/>
                </a:lnTo>
                <a:lnTo>
                  <a:pt x="980421" y="1275344"/>
                </a:lnTo>
                <a:lnTo>
                  <a:pt x="0" y="12753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2" name="TextBox 22"/>
          <p:cNvSpPr txBox="1"/>
          <p:nvPr/>
        </p:nvSpPr>
        <p:spPr>
          <a:xfrm>
            <a:off x="2202943" y="1439376"/>
            <a:ext cx="6314794" cy="191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22"/>
              </a:lnSpc>
            </a:pPr>
            <a:r>
              <a:rPr lang="en-US" sz="8115" b="1" spc="-308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Program för studentdagen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201515" y="3778070"/>
            <a:ext cx="3937058" cy="669965"/>
            <a:chOff x="0" y="0"/>
            <a:chExt cx="2388216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201515" y="4672432"/>
            <a:ext cx="3937058" cy="669965"/>
            <a:chOff x="0" y="0"/>
            <a:chExt cx="2388216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201515" y="6469561"/>
            <a:ext cx="3937058" cy="669965"/>
            <a:chOff x="0" y="0"/>
            <a:chExt cx="2388216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201515" y="5570997"/>
            <a:ext cx="3937058" cy="669965"/>
            <a:chOff x="0" y="0"/>
            <a:chExt cx="2388216" cy="406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202943" y="5570997"/>
            <a:ext cx="898481" cy="669965"/>
            <a:chOff x="0" y="0"/>
            <a:chExt cx="545018" cy="406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45018" cy="406400"/>
            </a:xfrm>
            <a:custGeom>
              <a:avLst/>
              <a:gdLst/>
              <a:ahLst/>
              <a:cxnLst/>
              <a:rect l="l" t="t" r="r" b="b"/>
              <a:pathLst>
                <a:path w="545018" h="406400">
                  <a:moveTo>
                    <a:pt x="341818" y="0"/>
                  </a:moveTo>
                  <a:cubicBezTo>
                    <a:pt x="454042" y="0"/>
                    <a:pt x="545018" y="90976"/>
                    <a:pt x="545018" y="203200"/>
                  </a:cubicBezTo>
                  <a:cubicBezTo>
                    <a:pt x="545018" y="315424"/>
                    <a:pt x="454042" y="406400"/>
                    <a:pt x="34181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341818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54501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202943" y="6452034"/>
            <a:ext cx="898481" cy="669965"/>
            <a:chOff x="0" y="0"/>
            <a:chExt cx="545018" cy="406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45018" cy="406400"/>
            </a:xfrm>
            <a:custGeom>
              <a:avLst/>
              <a:gdLst/>
              <a:ahLst/>
              <a:cxnLst/>
              <a:rect l="l" t="t" r="r" b="b"/>
              <a:pathLst>
                <a:path w="545018" h="406400">
                  <a:moveTo>
                    <a:pt x="341818" y="0"/>
                  </a:moveTo>
                  <a:cubicBezTo>
                    <a:pt x="454042" y="0"/>
                    <a:pt x="545018" y="90976"/>
                    <a:pt x="545018" y="203200"/>
                  </a:cubicBezTo>
                  <a:cubicBezTo>
                    <a:pt x="545018" y="315424"/>
                    <a:pt x="454042" y="406400"/>
                    <a:pt x="34181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341818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54501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202943" y="4672432"/>
            <a:ext cx="898481" cy="669965"/>
            <a:chOff x="0" y="0"/>
            <a:chExt cx="545018" cy="406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45018" cy="406400"/>
            </a:xfrm>
            <a:custGeom>
              <a:avLst/>
              <a:gdLst/>
              <a:ahLst/>
              <a:cxnLst/>
              <a:rect l="l" t="t" r="r" b="b"/>
              <a:pathLst>
                <a:path w="545018" h="406400">
                  <a:moveTo>
                    <a:pt x="341818" y="0"/>
                  </a:moveTo>
                  <a:cubicBezTo>
                    <a:pt x="454042" y="0"/>
                    <a:pt x="545018" y="90976"/>
                    <a:pt x="545018" y="203200"/>
                  </a:cubicBezTo>
                  <a:cubicBezTo>
                    <a:pt x="545018" y="315424"/>
                    <a:pt x="454042" y="406400"/>
                    <a:pt x="34181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341818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54501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202943" y="7350598"/>
            <a:ext cx="898481" cy="669965"/>
            <a:chOff x="0" y="0"/>
            <a:chExt cx="545018" cy="4064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45018" cy="406400"/>
            </a:xfrm>
            <a:custGeom>
              <a:avLst/>
              <a:gdLst/>
              <a:ahLst/>
              <a:cxnLst/>
              <a:rect l="l" t="t" r="r" b="b"/>
              <a:pathLst>
                <a:path w="545018" h="406400">
                  <a:moveTo>
                    <a:pt x="341818" y="0"/>
                  </a:moveTo>
                  <a:cubicBezTo>
                    <a:pt x="454042" y="0"/>
                    <a:pt x="545018" y="90976"/>
                    <a:pt x="545018" y="203200"/>
                  </a:cubicBezTo>
                  <a:cubicBezTo>
                    <a:pt x="545018" y="315424"/>
                    <a:pt x="454042" y="406400"/>
                    <a:pt x="34181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341818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54501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3201515" y="7343732"/>
            <a:ext cx="3937058" cy="669965"/>
            <a:chOff x="0" y="0"/>
            <a:chExt cx="2388216" cy="406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0" name="Freeform 50"/>
          <p:cNvSpPr/>
          <p:nvPr/>
        </p:nvSpPr>
        <p:spPr>
          <a:xfrm>
            <a:off x="12100813" y="3576473"/>
            <a:ext cx="2582986" cy="2105133"/>
          </a:xfrm>
          <a:custGeom>
            <a:avLst/>
            <a:gdLst/>
            <a:ahLst/>
            <a:cxnLst/>
            <a:rect l="l" t="t" r="r" b="b"/>
            <a:pathLst>
              <a:path w="2582986" h="2105133">
                <a:moveTo>
                  <a:pt x="0" y="0"/>
                </a:moveTo>
                <a:lnTo>
                  <a:pt x="2582986" y="0"/>
                </a:lnTo>
                <a:lnTo>
                  <a:pt x="2582986" y="2105133"/>
                </a:lnTo>
                <a:lnTo>
                  <a:pt x="0" y="21051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51" name="TextBox 51"/>
          <p:cNvSpPr txBox="1"/>
          <p:nvPr/>
        </p:nvSpPr>
        <p:spPr>
          <a:xfrm>
            <a:off x="2202943" y="3940212"/>
            <a:ext cx="898481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10:45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198259" y="4826757"/>
            <a:ext cx="898481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11:35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202943" y="5713872"/>
            <a:ext cx="898481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12:00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202943" y="6621961"/>
            <a:ext cx="898481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13:05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198259" y="7493473"/>
            <a:ext cx="898481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15:00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201515" y="3940212"/>
            <a:ext cx="3937058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Avslutnings-högtid i S:t Petri kyrka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3201515" y="4852269"/>
            <a:ext cx="3937058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Studenterna tågar till skolan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201515" y="5742447"/>
            <a:ext cx="3937058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Lunch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101423" y="6641011"/>
            <a:ext cx="3937058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Utspring startar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3201515" y="7338236"/>
            <a:ext cx="3937058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Kortege avgår från idrottshall/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Västerviks gymnasium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971932" y="1187421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1" y="0"/>
                </a:lnTo>
                <a:lnTo>
                  <a:pt x="4766311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2949112" y="1549507"/>
            <a:ext cx="3801905" cy="3801905"/>
          </a:xfrm>
          <a:custGeom>
            <a:avLst/>
            <a:gdLst/>
            <a:ahLst/>
            <a:cxnLst/>
            <a:rect l="l" t="t" r="r" b="b"/>
            <a:pathLst>
              <a:path w="3801905" h="3801905">
                <a:moveTo>
                  <a:pt x="0" y="0"/>
                </a:moveTo>
                <a:lnTo>
                  <a:pt x="3801905" y="0"/>
                </a:lnTo>
                <a:lnTo>
                  <a:pt x="3801905" y="3801905"/>
                </a:lnTo>
                <a:lnTo>
                  <a:pt x="0" y="3801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Freeform 9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0" name="Group 10"/>
          <p:cNvGrpSpPr/>
          <p:nvPr/>
        </p:nvGrpSpPr>
        <p:grpSpPr>
          <a:xfrm>
            <a:off x="2163300" y="4013580"/>
            <a:ext cx="3979769" cy="4703035"/>
            <a:chOff x="0" y="0"/>
            <a:chExt cx="1270563" cy="1501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0563" cy="1501469"/>
            </a:xfrm>
            <a:custGeom>
              <a:avLst/>
              <a:gdLst/>
              <a:ahLst/>
              <a:cxnLst/>
              <a:rect l="l" t="t" r="r" b="b"/>
              <a:pathLst>
                <a:path w="1270563" h="1501469">
                  <a:moveTo>
                    <a:pt x="70031" y="0"/>
                  </a:moveTo>
                  <a:lnTo>
                    <a:pt x="1200531" y="0"/>
                  </a:lnTo>
                  <a:cubicBezTo>
                    <a:pt x="1239209" y="0"/>
                    <a:pt x="1270563" y="31354"/>
                    <a:pt x="1270563" y="70031"/>
                  </a:cubicBezTo>
                  <a:lnTo>
                    <a:pt x="1270563" y="1431438"/>
                  </a:lnTo>
                  <a:cubicBezTo>
                    <a:pt x="1270563" y="1450011"/>
                    <a:pt x="1263185" y="1467824"/>
                    <a:pt x="1250051" y="1480958"/>
                  </a:cubicBezTo>
                  <a:cubicBezTo>
                    <a:pt x="1236918" y="1494091"/>
                    <a:pt x="1219105" y="1501469"/>
                    <a:pt x="1200531" y="1501469"/>
                  </a:cubicBezTo>
                  <a:lnTo>
                    <a:pt x="70031" y="1501469"/>
                  </a:lnTo>
                  <a:cubicBezTo>
                    <a:pt x="31354" y="1501469"/>
                    <a:pt x="0" y="1470115"/>
                    <a:pt x="0" y="1431438"/>
                  </a:cubicBezTo>
                  <a:lnTo>
                    <a:pt x="0" y="70031"/>
                  </a:lnTo>
                  <a:cubicBezTo>
                    <a:pt x="0" y="31354"/>
                    <a:pt x="31354" y="0"/>
                    <a:pt x="70031" y="0"/>
                  </a:cubicBezTo>
                  <a:close/>
                </a:path>
              </a:pathLst>
            </a:custGeom>
            <a:solidFill>
              <a:srgbClr val="01D46B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270563" cy="1539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54115" y="4013580"/>
            <a:ext cx="3979769" cy="4703035"/>
            <a:chOff x="0" y="0"/>
            <a:chExt cx="1270563" cy="150146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0563" cy="1501469"/>
            </a:xfrm>
            <a:custGeom>
              <a:avLst/>
              <a:gdLst/>
              <a:ahLst/>
              <a:cxnLst/>
              <a:rect l="l" t="t" r="r" b="b"/>
              <a:pathLst>
                <a:path w="1270563" h="1501469">
                  <a:moveTo>
                    <a:pt x="70031" y="0"/>
                  </a:moveTo>
                  <a:lnTo>
                    <a:pt x="1200531" y="0"/>
                  </a:lnTo>
                  <a:cubicBezTo>
                    <a:pt x="1239209" y="0"/>
                    <a:pt x="1270563" y="31354"/>
                    <a:pt x="1270563" y="70031"/>
                  </a:cubicBezTo>
                  <a:lnTo>
                    <a:pt x="1270563" y="1431438"/>
                  </a:lnTo>
                  <a:cubicBezTo>
                    <a:pt x="1270563" y="1450011"/>
                    <a:pt x="1263185" y="1467824"/>
                    <a:pt x="1250051" y="1480958"/>
                  </a:cubicBezTo>
                  <a:cubicBezTo>
                    <a:pt x="1236918" y="1494091"/>
                    <a:pt x="1219105" y="1501469"/>
                    <a:pt x="1200531" y="1501469"/>
                  </a:cubicBezTo>
                  <a:lnTo>
                    <a:pt x="70031" y="1501469"/>
                  </a:lnTo>
                  <a:cubicBezTo>
                    <a:pt x="31354" y="1501469"/>
                    <a:pt x="0" y="1470115"/>
                    <a:pt x="0" y="1431438"/>
                  </a:cubicBezTo>
                  <a:lnTo>
                    <a:pt x="0" y="70031"/>
                  </a:lnTo>
                  <a:cubicBezTo>
                    <a:pt x="0" y="31354"/>
                    <a:pt x="31354" y="0"/>
                    <a:pt x="70031" y="0"/>
                  </a:cubicBezTo>
                  <a:close/>
                </a:path>
              </a:pathLst>
            </a:custGeom>
            <a:solidFill>
              <a:srgbClr val="01D46B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70563" cy="1539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144931" y="4013580"/>
            <a:ext cx="3979769" cy="4703035"/>
            <a:chOff x="0" y="0"/>
            <a:chExt cx="1270563" cy="15014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70563" cy="1501469"/>
            </a:xfrm>
            <a:custGeom>
              <a:avLst/>
              <a:gdLst/>
              <a:ahLst/>
              <a:cxnLst/>
              <a:rect l="l" t="t" r="r" b="b"/>
              <a:pathLst>
                <a:path w="1270563" h="1501469">
                  <a:moveTo>
                    <a:pt x="70031" y="0"/>
                  </a:moveTo>
                  <a:lnTo>
                    <a:pt x="1200531" y="0"/>
                  </a:lnTo>
                  <a:cubicBezTo>
                    <a:pt x="1239209" y="0"/>
                    <a:pt x="1270563" y="31354"/>
                    <a:pt x="1270563" y="70031"/>
                  </a:cubicBezTo>
                  <a:lnTo>
                    <a:pt x="1270563" y="1431438"/>
                  </a:lnTo>
                  <a:cubicBezTo>
                    <a:pt x="1270563" y="1450011"/>
                    <a:pt x="1263185" y="1467824"/>
                    <a:pt x="1250051" y="1480958"/>
                  </a:cubicBezTo>
                  <a:cubicBezTo>
                    <a:pt x="1236918" y="1494091"/>
                    <a:pt x="1219105" y="1501469"/>
                    <a:pt x="1200531" y="1501469"/>
                  </a:cubicBezTo>
                  <a:lnTo>
                    <a:pt x="70031" y="1501469"/>
                  </a:lnTo>
                  <a:cubicBezTo>
                    <a:pt x="31354" y="1501469"/>
                    <a:pt x="0" y="1470115"/>
                    <a:pt x="0" y="1431438"/>
                  </a:cubicBezTo>
                  <a:lnTo>
                    <a:pt x="0" y="70031"/>
                  </a:lnTo>
                  <a:cubicBezTo>
                    <a:pt x="0" y="31354"/>
                    <a:pt x="31354" y="0"/>
                    <a:pt x="70031" y="0"/>
                  </a:cubicBezTo>
                  <a:close/>
                </a:path>
              </a:pathLst>
            </a:custGeom>
            <a:solidFill>
              <a:srgbClr val="01D46B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70563" cy="1539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614405" y="3807597"/>
            <a:ext cx="1035354" cy="103535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7642" y="0"/>
                  </a:moveTo>
                  <a:lnTo>
                    <a:pt x="665158" y="0"/>
                  </a:lnTo>
                  <a:cubicBezTo>
                    <a:pt x="746699" y="0"/>
                    <a:pt x="812800" y="66101"/>
                    <a:pt x="812800" y="147642"/>
                  </a:cubicBezTo>
                  <a:lnTo>
                    <a:pt x="812800" y="665158"/>
                  </a:lnTo>
                  <a:cubicBezTo>
                    <a:pt x="812800" y="746699"/>
                    <a:pt x="746699" y="812800"/>
                    <a:pt x="665158" y="812800"/>
                  </a:cubicBezTo>
                  <a:lnTo>
                    <a:pt x="147642" y="812800"/>
                  </a:lnTo>
                  <a:cubicBezTo>
                    <a:pt x="66101" y="812800"/>
                    <a:pt x="0" y="746699"/>
                    <a:pt x="0" y="665158"/>
                  </a:cubicBezTo>
                  <a:lnTo>
                    <a:pt x="0" y="147642"/>
                  </a:lnTo>
                  <a:cubicBezTo>
                    <a:pt x="0" y="66101"/>
                    <a:pt x="66101" y="0"/>
                    <a:pt x="147642" y="0"/>
                  </a:cubicBezTo>
                  <a:close/>
                </a:path>
              </a:pathLst>
            </a:custGeom>
            <a:solidFill>
              <a:srgbClr val="F8D93A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45623" y="3807597"/>
            <a:ext cx="1035354" cy="103535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9551" y="0"/>
                  </a:moveTo>
                  <a:lnTo>
                    <a:pt x="663249" y="0"/>
                  </a:lnTo>
                  <a:cubicBezTo>
                    <a:pt x="745844" y="0"/>
                    <a:pt x="812800" y="66956"/>
                    <a:pt x="812800" y="149551"/>
                  </a:cubicBezTo>
                  <a:lnTo>
                    <a:pt x="812800" y="663249"/>
                  </a:lnTo>
                  <a:cubicBezTo>
                    <a:pt x="812800" y="745844"/>
                    <a:pt x="745844" y="812800"/>
                    <a:pt x="663249" y="812800"/>
                  </a:cubicBezTo>
                  <a:lnTo>
                    <a:pt x="149551" y="812800"/>
                  </a:lnTo>
                  <a:cubicBezTo>
                    <a:pt x="66956" y="812800"/>
                    <a:pt x="0" y="745844"/>
                    <a:pt x="0" y="663249"/>
                  </a:cubicBezTo>
                  <a:lnTo>
                    <a:pt x="0" y="149551"/>
                  </a:lnTo>
                  <a:cubicBezTo>
                    <a:pt x="0" y="66956"/>
                    <a:pt x="66956" y="0"/>
                    <a:pt x="149551" y="0"/>
                  </a:cubicBezTo>
                  <a:close/>
                </a:path>
              </a:pathLst>
            </a:custGeom>
            <a:solidFill>
              <a:srgbClr val="F8D93A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629185" y="3917175"/>
            <a:ext cx="1035354" cy="103535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9551" y="0"/>
                  </a:moveTo>
                  <a:lnTo>
                    <a:pt x="663249" y="0"/>
                  </a:lnTo>
                  <a:cubicBezTo>
                    <a:pt x="745844" y="0"/>
                    <a:pt x="812800" y="66956"/>
                    <a:pt x="812800" y="149551"/>
                  </a:cubicBezTo>
                  <a:lnTo>
                    <a:pt x="812800" y="663249"/>
                  </a:lnTo>
                  <a:cubicBezTo>
                    <a:pt x="812800" y="745844"/>
                    <a:pt x="745844" y="812800"/>
                    <a:pt x="663249" y="812800"/>
                  </a:cubicBezTo>
                  <a:lnTo>
                    <a:pt x="149551" y="812800"/>
                  </a:lnTo>
                  <a:cubicBezTo>
                    <a:pt x="66956" y="812800"/>
                    <a:pt x="0" y="745844"/>
                    <a:pt x="0" y="663249"/>
                  </a:cubicBezTo>
                  <a:lnTo>
                    <a:pt x="0" y="149551"/>
                  </a:lnTo>
                  <a:cubicBezTo>
                    <a:pt x="0" y="66956"/>
                    <a:pt x="66956" y="0"/>
                    <a:pt x="149551" y="0"/>
                  </a:cubicBezTo>
                  <a:close/>
                </a:path>
              </a:pathLst>
            </a:custGeom>
            <a:solidFill>
              <a:srgbClr val="F8D93A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2479993" y="2404985"/>
            <a:ext cx="938238" cy="781083"/>
          </a:xfrm>
          <a:custGeom>
            <a:avLst/>
            <a:gdLst/>
            <a:ahLst/>
            <a:cxnLst/>
            <a:rect l="l" t="t" r="r" b="b"/>
            <a:pathLst>
              <a:path w="938238" h="781083">
                <a:moveTo>
                  <a:pt x="0" y="0"/>
                </a:moveTo>
                <a:lnTo>
                  <a:pt x="938238" y="0"/>
                </a:lnTo>
                <a:lnTo>
                  <a:pt x="938238" y="781083"/>
                </a:lnTo>
                <a:lnTo>
                  <a:pt x="0" y="7810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9" name="Freeform 29"/>
          <p:cNvSpPr/>
          <p:nvPr/>
        </p:nvSpPr>
        <p:spPr>
          <a:xfrm>
            <a:off x="15738243" y="8069848"/>
            <a:ext cx="628172" cy="646767"/>
          </a:xfrm>
          <a:custGeom>
            <a:avLst/>
            <a:gdLst/>
            <a:ahLst/>
            <a:cxnLst/>
            <a:rect l="l" t="t" r="r" b="b"/>
            <a:pathLst>
              <a:path w="628172" h="646767">
                <a:moveTo>
                  <a:pt x="0" y="0"/>
                </a:moveTo>
                <a:lnTo>
                  <a:pt x="628172" y="0"/>
                </a:lnTo>
                <a:lnTo>
                  <a:pt x="628172" y="646767"/>
                </a:lnTo>
                <a:lnTo>
                  <a:pt x="0" y="6467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0" name="Freeform 30"/>
          <p:cNvSpPr/>
          <p:nvPr/>
        </p:nvSpPr>
        <p:spPr>
          <a:xfrm>
            <a:off x="14041379" y="455151"/>
            <a:ext cx="3586574" cy="2219192"/>
          </a:xfrm>
          <a:custGeom>
            <a:avLst/>
            <a:gdLst/>
            <a:ahLst/>
            <a:cxnLst/>
            <a:rect l="l" t="t" r="r" b="b"/>
            <a:pathLst>
              <a:path w="3586574" h="2219192">
                <a:moveTo>
                  <a:pt x="0" y="0"/>
                </a:moveTo>
                <a:lnTo>
                  <a:pt x="3586574" y="0"/>
                </a:lnTo>
                <a:lnTo>
                  <a:pt x="3586574" y="2219192"/>
                </a:lnTo>
                <a:lnTo>
                  <a:pt x="0" y="2219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1" name="Freeform 31"/>
          <p:cNvSpPr/>
          <p:nvPr/>
        </p:nvSpPr>
        <p:spPr>
          <a:xfrm>
            <a:off x="4850065" y="7587828"/>
            <a:ext cx="945563" cy="964041"/>
          </a:xfrm>
          <a:custGeom>
            <a:avLst/>
            <a:gdLst/>
            <a:ahLst/>
            <a:cxnLst/>
            <a:rect l="l" t="t" r="r" b="b"/>
            <a:pathLst>
              <a:path w="945563" h="964041">
                <a:moveTo>
                  <a:pt x="0" y="0"/>
                </a:moveTo>
                <a:lnTo>
                  <a:pt x="945563" y="0"/>
                </a:lnTo>
                <a:lnTo>
                  <a:pt x="945563" y="964040"/>
                </a:lnTo>
                <a:lnTo>
                  <a:pt x="0" y="9640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2" name="Freeform 32"/>
          <p:cNvSpPr/>
          <p:nvPr/>
        </p:nvSpPr>
        <p:spPr>
          <a:xfrm>
            <a:off x="9773062" y="7009037"/>
            <a:ext cx="2891477" cy="2121621"/>
          </a:xfrm>
          <a:custGeom>
            <a:avLst/>
            <a:gdLst/>
            <a:ahLst/>
            <a:cxnLst/>
            <a:rect l="l" t="t" r="r" b="b"/>
            <a:pathLst>
              <a:path w="2891477" h="2121621">
                <a:moveTo>
                  <a:pt x="0" y="0"/>
                </a:moveTo>
                <a:lnTo>
                  <a:pt x="2891477" y="0"/>
                </a:lnTo>
                <a:lnTo>
                  <a:pt x="2891477" y="2121622"/>
                </a:lnTo>
                <a:lnTo>
                  <a:pt x="0" y="2121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3" name="TextBox 33"/>
          <p:cNvSpPr txBox="1"/>
          <p:nvPr/>
        </p:nvSpPr>
        <p:spPr>
          <a:xfrm>
            <a:off x="4784759" y="1912003"/>
            <a:ext cx="8370796" cy="200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2"/>
              </a:lnSpc>
            </a:pPr>
            <a:r>
              <a:rPr lang="en-US" sz="8485" b="1" spc="-322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Viktig information</a:t>
            </a:r>
          </a:p>
          <a:p>
            <a:pPr algn="ctr">
              <a:lnSpc>
                <a:spcPts val="7552"/>
              </a:lnSpc>
            </a:pPr>
            <a:endParaRPr lang="en-US" sz="8485" b="1" spc="-322">
              <a:solidFill>
                <a:srgbClr val="010A29"/>
              </a:solidFill>
              <a:latin typeface="Bricolage Grotesque 36 Bold"/>
              <a:ea typeface="Bricolage Grotesque 36 Bold"/>
              <a:cs typeface="Bricolage Grotesque 36 Bold"/>
              <a:sym typeface="Bricolage Grotesque 36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631136" y="5437137"/>
            <a:ext cx="2637030" cy="1949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49"/>
              </a:lnSpc>
            </a:pPr>
            <a:r>
              <a:rPr lang="en-US" sz="4999" b="1" spc="-24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Vi ska ha roligt och festligt!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99201" y="5752295"/>
            <a:ext cx="3689597" cy="131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50"/>
              </a:lnSpc>
            </a:pPr>
            <a:r>
              <a:rPr lang="en-US" sz="5000" b="1" spc="-250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Vi ska fira tillsammans!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664539" y="5261209"/>
            <a:ext cx="3083852" cy="258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050"/>
              </a:lnSpc>
            </a:pPr>
            <a:r>
              <a:rPr lang="en-US" sz="5000" b="1" spc="-250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Vi ska ha en dag vi minns länge!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873355" y="4004055"/>
            <a:ext cx="541291" cy="733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59"/>
              </a:lnSpc>
            </a:pPr>
            <a:r>
              <a:rPr lang="en-US" sz="4800" b="1" spc="-24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2.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38702" y="3953827"/>
            <a:ext cx="541291" cy="733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59"/>
              </a:lnSpc>
            </a:pPr>
            <a:r>
              <a:rPr lang="en-US" sz="4800" b="1" spc="-24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1.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876835" y="4063404"/>
            <a:ext cx="541291" cy="733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59"/>
              </a:lnSpc>
            </a:pPr>
            <a:r>
              <a:rPr lang="en-US" sz="4800" b="1" spc="-24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3.</a:t>
            </a:r>
          </a:p>
        </p:txBody>
      </p:sp>
      <p:sp>
        <p:nvSpPr>
          <p:cNvPr id="40" name="Freeform 40"/>
          <p:cNvSpPr/>
          <p:nvPr/>
        </p:nvSpPr>
        <p:spPr>
          <a:xfrm>
            <a:off x="3631547" y="3387459"/>
            <a:ext cx="3119470" cy="1875631"/>
          </a:xfrm>
          <a:custGeom>
            <a:avLst/>
            <a:gdLst/>
            <a:ahLst/>
            <a:cxnLst/>
            <a:rect l="l" t="t" r="r" b="b"/>
            <a:pathLst>
              <a:path w="3119470" h="1875631">
                <a:moveTo>
                  <a:pt x="0" y="0"/>
                </a:moveTo>
                <a:lnTo>
                  <a:pt x="3119470" y="0"/>
                </a:lnTo>
                <a:lnTo>
                  <a:pt x="3119470" y="1875631"/>
                </a:lnTo>
                <a:lnTo>
                  <a:pt x="0" y="18756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1" name="Freeform 41"/>
          <p:cNvSpPr/>
          <p:nvPr/>
        </p:nvSpPr>
        <p:spPr>
          <a:xfrm rot="-297208" flipH="1">
            <a:off x="8344874" y="3443393"/>
            <a:ext cx="1330155" cy="799777"/>
          </a:xfrm>
          <a:custGeom>
            <a:avLst/>
            <a:gdLst/>
            <a:ahLst/>
            <a:cxnLst/>
            <a:rect l="l" t="t" r="r" b="b"/>
            <a:pathLst>
              <a:path w="1330155" h="799777">
                <a:moveTo>
                  <a:pt x="1330155" y="0"/>
                </a:moveTo>
                <a:lnTo>
                  <a:pt x="0" y="0"/>
                </a:lnTo>
                <a:lnTo>
                  <a:pt x="0" y="799776"/>
                </a:lnTo>
                <a:lnTo>
                  <a:pt x="1330155" y="799776"/>
                </a:lnTo>
                <a:lnTo>
                  <a:pt x="1330155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42" name="Freeform 42"/>
          <p:cNvSpPr/>
          <p:nvPr/>
        </p:nvSpPr>
        <p:spPr>
          <a:xfrm rot="1007844">
            <a:off x="14175282" y="3537976"/>
            <a:ext cx="2618802" cy="1574596"/>
          </a:xfrm>
          <a:custGeom>
            <a:avLst/>
            <a:gdLst/>
            <a:ahLst/>
            <a:cxnLst/>
            <a:rect l="l" t="t" r="r" b="b"/>
            <a:pathLst>
              <a:path w="2618802" h="1574596">
                <a:moveTo>
                  <a:pt x="0" y="0"/>
                </a:moveTo>
                <a:lnTo>
                  <a:pt x="2618802" y="0"/>
                </a:lnTo>
                <a:lnTo>
                  <a:pt x="2618802" y="1574597"/>
                </a:lnTo>
                <a:lnTo>
                  <a:pt x="0" y="15745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8" name="Group 8"/>
          <p:cNvGrpSpPr/>
          <p:nvPr/>
        </p:nvGrpSpPr>
        <p:grpSpPr>
          <a:xfrm>
            <a:off x="1731614" y="1727297"/>
            <a:ext cx="4591973" cy="781411"/>
            <a:chOff x="0" y="0"/>
            <a:chExt cx="2388216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303246" y="2213806"/>
            <a:ext cx="5290186" cy="5290186"/>
          </a:xfrm>
          <a:custGeom>
            <a:avLst/>
            <a:gdLst/>
            <a:ahLst/>
            <a:cxnLst/>
            <a:rect l="l" t="t" r="r" b="b"/>
            <a:pathLst>
              <a:path w="5290186" h="5290186">
                <a:moveTo>
                  <a:pt x="0" y="0"/>
                </a:moveTo>
                <a:lnTo>
                  <a:pt x="5290186" y="0"/>
                </a:lnTo>
                <a:lnTo>
                  <a:pt x="5290186" y="5290186"/>
                </a:lnTo>
                <a:lnTo>
                  <a:pt x="0" y="5290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2" name="Group 12"/>
          <p:cNvGrpSpPr/>
          <p:nvPr/>
        </p:nvGrpSpPr>
        <p:grpSpPr>
          <a:xfrm>
            <a:off x="10187735" y="4922197"/>
            <a:ext cx="5714346" cy="3235944"/>
            <a:chOff x="0" y="0"/>
            <a:chExt cx="7619128" cy="431459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l="394" r="394"/>
            <a:stretch>
              <a:fillRect/>
            </a:stretch>
          </p:blipFill>
          <p:spPr>
            <a:xfrm>
              <a:off x="0" y="0"/>
              <a:ext cx="7619128" cy="4314592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 rot="9667025">
            <a:off x="15392799" y="7769439"/>
            <a:ext cx="777404" cy="77740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DA39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948339" y="4390210"/>
            <a:ext cx="910428" cy="937378"/>
          </a:xfrm>
          <a:custGeom>
            <a:avLst/>
            <a:gdLst/>
            <a:ahLst/>
            <a:cxnLst/>
            <a:rect l="l" t="t" r="r" b="b"/>
            <a:pathLst>
              <a:path w="910428" h="937378">
                <a:moveTo>
                  <a:pt x="0" y="0"/>
                </a:moveTo>
                <a:lnTo>
                  <a:pt x="910428" y="0"/>
                </a:lnTo>
                <a:lnTo>
                  <a:pt x="910428" y="937378"/>
                </a:lnTo>
                <a:lnTo>
                  <a:pt x="0" y="937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>
            <a:off x="15275440" y="6842856"/>
            <a:ext cx="1983860" cy="1976421"/>
          </a:xfrm>
          <a:custGeom>
            <a:avLst/>
            <a:gdLst/>
            <a:ahLst/>
            <a:cxnLst/>
            <a:rect l="l" t="t" r="r" b="b"/>
            <a:pathLst>
              <a:path w="1983860" h="1976421">
                <a:moveTo>
                  <a:pt x="0" y="0"/>
                </a:moveTo>
                <a:lnTo>
                  <a:pt x="1983860" y="0"/>
                </a:lnTo>
                <a:lnTo>
                  <a:pt x="1983860" y="1976421"/>
                </a:lnTo>
                <a:lnTo>
                  <a:pt x="0" y="1976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TextBox 19"/>
          <p:cNvSpPr txBox="1"/>
          <p:nvPr/>
        </p:nvSpPr>
        <p:spPr>
          <a:xfrm>
            <a:off x="6695856" y="2074788"/>
            <a:ext cx="9206225" cy="123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91"/>
              </a:lnSpc>
            </a:pPr>
            <a:r>
              <a:rPr lang="en-US" sz="9990" b="1" spc="-379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Studentkortegen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459434" y="1779513"/>
            <a:ext cx="3539304" cy="66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6"/>
              </a:lnSpc>
            </a:pPr>
            <a:r>
              <a:rPr lang="en-US" sz="2213" b="1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Transportstyrelsens författningssamling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11171" y="3474375"/>
            <a:ext cx="7963837" cy="517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Undantag för vissa kortare färder med personbil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5§ Ytterligare passagerare får färdas i en personbil en kortare sträcka i en anordnad kortege, uppvisning eller motsvarande. Undantaget gäller om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1.de ytterligare passagerare som färdas i fordonet sitter på ett lämpligt fast monterat säte, och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2.fordonet förs med en hastighet av högst 20 kilometer i timmen. Undantag för färd i lastbil i samband med skolavslutning, karneval eller motsvarande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6§ Ytterligare passagerare får färdas en kortare sträcka i en lastbil i direkt samband med skolavslutning, karneval eller motsvarande. Har bilen med förare ställts till allmänhetens förfogande mot betalning för transporten behöver den inte vara godkänd vid lämplighetsbesiktning.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Undantagen gäller om följande krav är uppfyllda: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1.Fordonet förs i högst 20 kilometer i timmen och vägens högsta tillåtna hastighet är högst 70 kilometer i timmen.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2.Utrymmet där passagerare färdas har inte farliga ojämnheter, utskjutande delar eller skarpa kanter som kan öka risken för skador på passagerarna.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3.Flaket är utrustat med hållfast skyddsräcke eller motsvarande anordning av tillräcklig höjd som hindrar att passagerare faller av.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4.Säten, bänkar eller motsvarande anordningar är fastsatta på ett tillfredsställande sätt.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5.Det finns ett tillförlitligt kommunikationssystem som gör att en utsedd passagerare direkt kan påkalla förarens uppmärksamhet vid tillbud eller olycka. Om mobiltelefon används ska ett samtal mellan förare och passage-rare vara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uppkopplat under hela färden.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6.Föraren har fyllt 21 år och har sedan minst två år körkort med den behörighet som enligt körkortslagen (1998:488) krävs för att köra fordonet.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7.Polismyndigheten har underrättats om färdväg och tidpunkt innan transporten sker. Om färdväg och tidpunkt är gemensam för flera fordon ska underrättelsen om möjligt samordnas. 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Allmänna råd!</a:t>
            </a:r>
          </a:p>
          <a:p>
            <a:pPr algn="ctr">
              <a:lnSpc>
                <a:spcPts val="1581"/>
              </a:lnSpc>
            </a:pPr>
            <a:r>
              <a:rPr lang="en-US" sz="90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Höjden på skyddsräcke eller motsvarande anordning bör anses vara tillräcklig om den är minst 110 cm. Färdvägen bör placeras med hänsyn till strömförande ledningar, viadukter och andra hinder i höjdled samt till att framkomligheten i övrigt behöver vara tillräcklig med hänsyn till vägens utformning.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1894650" y="8324634"/>
            <a:ext cx="2300516" cy="654175"/>
          </a:xfrm>
          <a:custGeom>
            <a:avLst/>
            <a:gdLst/>
            <a:ahLst/>
            <a:cxnLst/>
            <a:rect l="l" t="t" r="r" b="b"/>
            <a:pathLst>
              <a:path w="2300516" h="654175">
                <a:moveTo>
                  <a:pt x="0" y="0"/>
                </a:moveTo>
                <a:lnTo>
                  <a:pt x="2300516" y="0"/>
                </a:lnTo>
                <a:lnTo>
                  <a:pt x="2300516" y="654175"/>
                </a:lnTo>
                <a:lnTo>
                  <a:pt x="0" y="6541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207" y="0"/>
                  </a:moveTo>
                  <a:lnTo>
                    <a:pt x="4098158" y="0"/>
                  </a:lnTo>
                  <a:cubicBezTo>
                    <a:pt x="4104578" y="0"/>
                    <a:pt x="4110736" y="2550"/>
                    <a:pt x="4115275" y="7090"/>
                  </a:cubicBezTo>
                  <a:cubicBezTo>
                    <a:pt x="4119815" y="11630"/>
                    <a:pt x="4122365" y="17787"/>
                    <a:pt x="4122365" y="24207"/>
                  </a:cubicBezTo>
                  <a:lnTo>
                    <a:pt x="4122365" y="2143260"/>
                  </a:lnTo>
                  <a:cubicBezTo>
                    <a:pt x="4122365" y="2156629"/>
                    <a:pt x="4111527" y="2167467"/>
                    <a:pt x="4098158" y="2167467"/>
                  </a:cubicBezTo>
                  <a:lnTo>
                    <a:pt x="24207" y="2167467"/>
                  </a:lnTo>
                  <a:cubicBezTo>
                    <a:pt x="17787" y="2167467"/>
                    <a:pt x="11630" y="2164916"/>
                    <a:pt x="7090" y="2160377"/>
                  </a:cubicBezTo>
                  <a:cubicBezTo>
                    <a:pt x="2550" y="2155837"/>
                    <a:pt x="0" y="2149680"/>
                    <a:pt x="0" y="2143260"/>
                  </a:cubicBezTo>
                  <a:lnTo>
                    <a:pt x="0" y="24207"/>
                  </a:lnTo>
                  <a:cubicBezTo>
                    <a:pt x="0" y="10838"/>
                    <a:pt x="10838" y="0"/>
                    <a:pt x="24207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7211043" y="4044581"/>
            <a:ext cx="5290186" cy="5290186"/>
          </a:xfrm>
          <a:custGeom>
            <a:avLst/>
            <a:gdLst/>
            <a:ahLst/>
            <a:cxnLst/>
            <a:rect l="l" t="t" r="r" b="b"/>
            <a:pathLst>
              <a:path w="5290186" h="5290186">
                <a:moveTo>
                  <a:pt x="0" y="0"/>
                </a:moveTo>
                <a:lnTo>
                  <a:pt x="5290186" y="0"/>
                </a:lnTo>
                <a:lnTo>
                  <a:pt x="5290186" y="5290186"/>
                </a:lnTo>
                <a:lnTo>
                  <a:pt x="0" y="5290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Freeform 9"/>
          <p:cNvSpPr/>
          <p:nvPr/>
        </p:nvSpPr>
        <p:spPr>
          <a:xfrm rot="-5400000">
            <a:off x="11522509" y="6973744"/>
            <a:ext cx="1323357" cy="1721440"/>
          </a:xfrm>
          <a:custGeom>
            <a:avLst/>
            <a:gdLst/>
            <a:ahLst/>
            <a:cxnLst/>
            <a:rect l="l" t="t" r="r" b="b"/>
            <a:pathLst>
              <a:path w="1323357" h="1721440">
                <a:moveTo>
                  <a:pt x="0" y="0"/>
                </a:moveTo>
                <a:lnTo>
                  <a:pt x="1323357" y="0"/>
                </a:lnTo>
                <a:lnTo>
                  <a:pt x="1323357" y="1721440"/>
                </a:lnTo>
                <a:lnTo>
                  <a:pt x="0" y="1721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0" name="Freeform 10"/>
          <p:cNvSpPr/>
          <p:nvPr/>
        </p:nvSpPr>
        <p:spPr>
          <a:xfrm>
            <a:off x="1735129" y="1216641"/>
            <a:ext cx="628172" cy="646767"/>
          </a:xfrm>
          <a:custGeom>
            <a:avLst/>
            <a:gdLst/>
            <a:ahLst/>
            <a:cxnLst/>
            <a:rect l="l" t="t" r="r" b="b"/>
            <a:pathLst>
              <a:path w="628172" h="646767">
                <a:moveTo>
                  <a:pt x="0" y="0"/>
                </a:moveTo>
                <a:lnTo>
                  <a:pt x="628172" y="0"/>
                </a:lnTo>
                <a:lnTo>
                  <a:pt x="628172" y="646767"/>
                </a:lnTo>
                <a:lnTo>
                  <a:pt x="0" y="6467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>
          <a:xfrm rot="-1864808">
            <a:off x="2197722" y="2662476"/>
            <a:ext cx="3065868" cy="4744090"/>
          </a:xfrm>
          <a:custGeom>
            <a:avLst/>
            <a:gdLst/>
            <a:ahLst/>
            <a:cxnLst/>
            <a:rect l="l" t="t" r="r" b="b"/>
            <a:pathLst>
              <a:path w="3065868" h="4744090">
                <a:moveTo>
                  <a:pt x="0" y="0"/>
                </a:moveTo>
                <a:lnTo>
                  <a:pt x="3065868" y="0"/>
                </a:lnTo>
                <a:lnTo>
                  <a:pt x="3065868" y="4744091"/>
                </a:lnTo>
                <a:lnTo>
                  <a:pt x="0" y="47440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2" name="Freeform 12"/>
          <p:cNvSpPr/>
          <p:nvPr/>
        </p:nvSpPr>
        <p:spPr>
          <a:xfrm>
            <a:off x="4375372" y="4779118"/>
            <a:ext cx="3113660" cy="2899596"/>
          </a:xfrm>
          <a:custGeom>
            <a:avLst/>
            <a:gdLst/>
            <a:ahLst/>
            <a:cxnLst/>
            <a:rect l="l" t="t" r="r" b="b"/>
            <a:pathLst>
              <a:path w="3113660" h="2899596">
                <a:moveTo>
                  <a:pt x="0" y="0"/>
                </a:moveTo>
                <a:lnTo>
                  <a:pt x="3113660" y="0"/>
                </a:lnTo>
                <a:lnTo>
                  <a:pt x="3113660" y="2899596"/>
                </a:lnTo>
                <a:lnTo>
                  <a:pt x="0" y="2899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3" name="Freeform 13"/>
          <p:cNvSpPr/>
          <p:nvPr/>
        </p:nvSpPr>
        <p:spPr>
          <a:xfrm>
            <a:off x="10818161" y="178670"/>
            <a:ext cx="7070492" cy="9993628"/>
          </a:xfrm>
          <a:custGeom>
            <a:avLst/>
            <a:gdLst/>
            <a:ahLst/>
            <a:cxnLst/>
            <a:rect l="l" t="t" r="r" b="b"/>
            <a:pathLst>
              <a:path w="7070492" h="9993628">
                <a:moveTo>
                  <a:pt x="0" y="0"/>
                </a:moveTo>
                <a:lnTo>
                  <a:pt x="7070491" y="0"/>
                </a:lnTo>
                <a:lnTo>
                  <a:pt x="7070491" y="9993628"/>
                </a:lnTo>
                <a:lnTo>
                  <a:pt x="0" y="99936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4" name="Group 14"/>
          <p:cNvGrpSpPr/>
          <p:nvPr/>
        </p:nvGrpSpPr>
        <p:grpSpPr>
          <a:xfrm rot="5329061">
            <a:off x="10429458" y="8869598"/>
            <a:ext cx="777404" cy="77740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DA39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329061" flipH="1">
            <a:off x="10645107" y="9085247"/>
            <a:ext cx="346107" cy="346107"/>
          </a:xfrm>
          <a:custGeom>
            <a:avLst/>
            <a:gdLst/>
            <a:ahLst/>
            <a:cxnLst/>
            <a:rect l="l" t="t" r="r" b="b"/>
            <a:pathLst>
              <a:path w="346107" h="346107">
                <a:moveTo>
                  <a:pt x="346107" y="0"/>
                </a:moveTo>
                <a:lnTo>
                  <a:pt x="0" y="0"/>
                </a:lnTo>
                <a:lnTo>
                  <a:pt x="0" y="346106"/>
                </a:lnTo>
                <a:lnTo>
                  <a:pt x="346107" y="346106"/>
                </a:lnTo>
                <a:lnTo>
                  <a:pt x="34610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8" name="Freeform 18"/>
          <p:cNvSpPr/>
          <p:nvPr/>
        </p:nvSpPr>
        <p:spPr>
          <a:xfrm rot="-1010397" flipH="1">
            <a:off x="4508480" y="4533972"/>
            <a:ext cx="2027482" cy="1219056"/>
          </a:xfrm>
          <a:custGeom>
            <a:avLst/>
            <a:gdLst/>
            <a:ahLst/>
            <a:cxnLst/>
            <a:rect l="l" t="t" r="r" b="b"/>
            <a:pathLst>
              <a:path w="2027482" h="1219056">
                <a:moveTo>
                  <a:pt x="2027482" y="0"/>
                </a:moveTo>
                <a:lnTo>
                  <a:pt x="0" y="0"/>
                </a:lnTo>
                <a:lnTo>
                  <a:pt x="0" y="1219056"/>
                </a:lnTo>
                <a:lnTo>
                  <a:pt x="2027482" y="1219056"/>
                </a:lnTo>
                <a:lnTo>
                  <a:pt x="2027482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Freeform 19"/>
          <p:cNvSpPr/>
          <p:nvPr/>
        </p:nvSpPr>
        <p:spPr>
          <a:xfrm rot="303544" flipH="1">
            <a:off x="16347118" y="1907496"/>
            <a:ext cx="576647" cy="346718"/>
          </a:xfrm>
          <a:custGeom>
            <a:avLst/>
            <a:gdLst/>
            <a:ahLst/>
            <a:cxnLst/>
            <a:rect l="l" t="t" r="r" b="b"/>
            <a:pathLst>
              <a:path w="576647" h="346718">
                <a:moveTo>
                  <a:pt x="576647" y="0"/>
                </a:moveTo>
                <a:lnTo>
                  <a:pt x="0" y="0"/>
                </a:lnTo>
                <a:lnTo>
                  <a:pt x="0" y="346718"/>
                </a:lnTo>
                <a:lnTo>
                  <a:pt x="576647" y="346718"/>
                </a:lnTo>
                <a:lnTo>
                  <a:pt x="57664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0" name="Freeform 20"/>
          <p:cNvSpPr/>
          <p:nvPr/>
        </p:nvSpPr>
        <p:spPr>
          <a:xfrm>
            <a:off x="15556012" y="1882746"/>
            <a:ext cx="480470" cy="743474"/>
          </a:xfrm>
          <a:custGeom>
            <a:avLst/>
            <a:gdLst/>
            <a:ahLst/>
            <a:cxnLst/>
            <a:rect l="l" t="t" r="r" b="b"/>
            <a:pathLst>
              <a:path w="480470" h="743474">
                <a:moveTo>
                  <a:pt x="0" y="0"/>
                </a:moveTo>
                <a:lnTo>
                  <a:pt x="480470" y="0"/>
                </a:lnTo>
                <a:lnTo>
                  <a:pt x="480470" y="743474"/>
                </a:lnTo>
                <a:lnTo>
                  <a:pt x="0" y="7434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1" name="Freeform 21"/>
          <p:cNvSpPr/>
          <p:nvPr/>
        </p:nvSpPr>
        <p:spPr>
          <a:xfrm>
            <a:off x="15983005" y="2105336"/>
            <a:ext cx="480470" cy="743474"/>
          </a:xfrm>
          <a:custGeom>
            <a:avLst/>
            <a:gdLst/>
            <a:ahLst/>
            <a:cxnLst/>
            <a:rect l="l" t="t" r="r" b="b"/>
            <a:pathLst>
              <a:path w="480470" h="743474">
                <a:moveTo>
                  <a:pt x="0" y="0"/>
                </a:moveTo>
                <a:lnTo>
                  <a:pt x="480470" y="0"/>
                </a:lnTo>
                <a:lnTo>
                  <a:pt x="480470" y="743474"/>
                </a:lnTo>
                <a:lnTo>
                  <a:pt x="0" y="7434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2" name="Freeform 22"/>
          <p:cNvSpPr/>
          <p:nvPr/>
        </p:nvSpPr>
        <p:spPr>
          <a:xfrm rot="303544" flipH="1">
            <a:off x="16175151" y="2303714"/>
            <a:ext cx="576647" cy="346718"/>
          </a:xfrm>
          <a:custGeom>
            <a:avLst/>
            <a:gdLst/>
            <a:ahLst/>
            <a:cxnLst/>
            <a:rect l="l" t="t" r="r" b="b"/>
            <a:pathLst>
              <a:path w="576647" h="346718">
                <a:moveTo>
                  <a:pt x="576647" y="0"/>
                </a:moveTo>
                <a:lnTo>
                  <a:pt x="0" y="0"/>
                </a:lnTo>
                <a:lnTo>
                  <a:pt x="0" y="346718"/>
                </a:lnTo>
                <a:lnTo>
                  <a:pt x="576647" y="346718"/>
                </a:lnTo>
                <a:lnTo>
                  <a:pt x="57664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3" name="Freeform 23"/>
          <p:cNvSpPr/>
          <p:nvPr/>
        </p:nvSpPr>
        <p:spPr>
          <a:xfrm rot="303544" flipH="1">
            <a:off x="15570176" y="2105605"/>
            <a:ext cx="576647" cy="346718"/>
          </a:xfrm>
          <a:custGeom>
            <a:avLst/>
            <a:gdLst/>
            <a:ahLst/>
            <a:cxnLst/>
            <a:rect l="l" t="t" r="r" b="b"/>
            <a:pathLst>
              <a:path w="576647" h="346718">
                <a:moveTo>
                  <a:pt x="576647" y="0"/>
                </a:moveTo>
                <a:lnTo>
                  <a:pt x="0" y="0"/>
                </a:lnTo>
                <a:lnTo>
                  <a:pt x="0" y="346718"/>
                </a:lnTo>
                <a:lnTo>
                  <a:pt x="576647" y="346718"/>
                </a:lnTo>
                <a:lnTo>
                  <a:pt x="57664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4" name="TextBox 24"/>
          <p:cNvSpPr txBox="1"/>
          <p:nvPr/>
        </p:nvSpPr>
        <p:spPr>
          <a:xfrm>
            <a:off x="2720404" y="2215833"/>
            <a:ext cx="6423596" cy="87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4"/>
              </a:lnSpc>
            </a:pPr>
            <a:r>
              <a:rPr lang="en-US" sz="8115" b="1" spc="-308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Kortegevägen</a:t>
            </a:r>
          </a:p>
        </p:txBody>
      </p:sp>
      <p:sp>
        <p:nvSpPr>
          <p:cNvPr id="25" name="TextBox 25"/>
          <p:cNvSpPr txBox="1"/>
          <p:nvPr/>
        </p:nvSpPr>
        <p:spPr>
          <a:xfrm rot="3924352">
            <a:off x="14382126" y="4934627"/>
            <a:ext cx="717794" cy="19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2"/>
              </a:lnSpc>
              <a:spcBef>
                <a:spcPct val="0"/>
              </a:spcBef>
            </a:pPr>
            <a:r>
              <a:rPr lang="en-US" sz="115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Esplanaden</a:t>
            </a:r>
          </a:p>
        </p:txBody>
      </p:sp>
      <p:sp>
        <p:nvSpPr>
          <p:cNvPr id="26" name="TextBox 26"/>
          <p:cNvSpPr txBox="1"/>
          <p:nvPr/>
        </p:nvSpPr>
        <p:spPr>
          <a:xfrm rot="149600">
            <a:off x="14643789" y="7696278"/>
            <a:ext cx="1686618" cy="19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2"/>
              </a:lnSpc>
              <a:spcBef>
                <a:spcPct val="0"/>
              </a:spcBef>
            </a:pPr>
            <a:r>
              <a:rPr lang="en-US" sz="115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Ludvigsborgsskolan</a:t>
            </a:r>
          </a:p>
        </p:txBody>
      </p:sp>
      <p:sp>
        <p:nvSpPr>
          <p:cNvPr id="27" name="TextBox 27"/>
          <p:cNvSpPr txBox="1"/>
          <p:nvPr/>
        </p:nvSpPr>
        <p:spPr>
          <a:xfrm rot="472202">
            <a:off x="15693204" y="3765847"/>
            <a:ext cx="1282107" cy="19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2"/>
              </a:lnSpc>
              <a:spcBef>
                <a:spcPct val="0"/>
              </a:spcBef>
            </a:pPr>
            <a:r>
              <a:rPr lang="en-US" sz="115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Tågstationen</a:t>
            </a:r>
          </a:p>
        </p:txBody>
      </p:sp>
      <p:sp>
        <p:nvSpPr>
          <p:cNvPr id="28" name="TextBox 28"/>
          <p:cNvSpPr txBox="1"/>
          <p:nvPr/>
        </p:nvSpPr>
        <p:spPr>
          <a:xfrm rot="472202">
            <a:off x="12191285" y="1931411"/>
            <a:ext cx="1282107" cy="19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2"/>
              </a:lnSpc>
              <a:spcBef>
                <a:spcPct val="0"/>
              </a:spcBef>
            </a:pPr>
            <a:r>
              <a:rPr lang="en-US" sz="115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Rådhustorget</a:t>
            </a:r>
          </a:p>
        </p:txBody>
      </p:sp>
      <p:sp>
        <p:nvSpPr>
          <p:cNvPr id="29" name="TextBox 29"/>
          <p:cNvSpPr txBox="1"/>
          <p:nvPr/>
        </p:nvSpPr>
        <p:spPr>
          <a:xfrm rot="-1538701">
            <a:off x="13092930" y="665856"/>
            <a:ext cx="1282107" cy="19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2"/>
              </a:lnSpc>
              <a:spcBef>
                <a:spcPct val="0"/>
              </a:spcBef>
            </a:pPr>
            <a:r>
              <a:rPr lang="en-US" sz="115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Fiskaretorget</a:t>
            </a:r>
          </a:p>
        </p:txBody>
      </p:sp>
      <p:sp>
        <p:nvSpPr>
          <p:cNvPr id="30" name="Freeform 30"/>
          <p:cNvSpPr/>
          <p:nvPr/>
        </p:nvSpPr>
        <p:spPr>
          <a:xfrm rot="303544" flipH="1">
            <a:off x="15570176" y="2501822"/>
            <a:ext cx="576647" cy="346718"/>
          </a:xfrm>
          <a:custGeom>
            <a:avLst/>
            <a:gdLst/>
            <a:ahLst/>
            <a:cxnLst/>
            <a:rect l="l" t="t" r="r" b="b"/>
            <a:pathLst>
              <a:path w="576647" h="346718">
                <a:moveTo>
                  <a:pt x="576647" y="0"/>
                </a:moveTo>
                <a:lnTo>
                  <a:pt x="0" y="0"/>
                </a:lnTo>
                <a:lnTo>
                  <a:pt x="0" y="346719"/>
                </a:lnTo>
                <a:lnTo>
                  <a:pt x="576647" y="346719"/>
                </a:lnTo>
                <a:lnTo>
                  <a:pt x="57664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1" name="Freeform 31"/>
          <p:cNvSpPr/>
          <p:nvPr/>
        </p:nvSpPr>
        <p:spPr>
          <a:xfrm>
            <a:off x="14264192" y="4044581"/>
            <a:ext cx="480470" cy="743474"/>
          </a:xfrm>
          <a:custGeom>
            <a:avLst/>
            <a:gdLst/>
            <a:ahLst/>
            <a:cxnLst/>
            <a:rect l="l" t="t" r="r" b="b"/>
            <a:pathLst>
              <a:path w="480470" h="743474">
                <a:moveTo>
                  <a:pt x="0" y="0"/>
                </a:moveTo>
                <a:lnTo>
                  <a:pt x="480470" y="0"/>
                </a:lnTo>
                <a:lnTo>
                  <a:pt x="480470" y="743474"/>
                </a:lnTo>
                <a:lnTo>
                  <a:pt x="0" y="7434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2" name="Freeform 32"/>
          <p:cNvSpPr/>
          <p:nvPr/>
        </p:nvSpPr>
        <p:spPr>
          <a:xfrm>
            <a:off x="12350564" y="8546810"/>
            <a:ext cx="480470" cy="743474"/>
          </a:xfrm>
          <a:custGeom>
            <a:avLst/>
            <a:gdLst/>
            <a:ahLst/>
            <a:cxnLst/>
            <a:rect l="l" t="t" r="r" b="b"/>
            <a:pathLst>
              <a:path w="480470" h="743474">
                <a:moveTo>
                  <a:pt x="0" y="0"/>
                </a:moveTo>
                <a:lnTo>
                  <a:pt x="480470" y="0"/>
                </a:lnTo>
                <a:lnTo>
                  <a:pt x="480470" y="743474"/>
                </a:lnTo>
                <a:lnTo>
                  <a:pt x="0" y="7434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3" name="Freeform 33"/>
          <p:cNvSpPr/>
          <p:nvPr/>
        </p:nvSpPr>
        <p:spPr>
          <a:xfrm>
            <a:off x="15315777" y="7058250"/>
            <a:ext cx="480470" cy="743474"/>
          </a:xfrm>
          <a:custGeom>
            <a:avLst/>
            <a:gdLst/>
            <a:ahLst/>
            <a:cxnLst/>
            <a:rect l="l" t="t" r="r" b="b"/>
            <a:pathLst>
              <a:path w="480470" h="743474">
                <a:moveTo>
                  <a:pt x="0" y="0"/>
                </a:moveTo>
                <a:lnTo>
                  <a:pt x="480470" y="0"/>
                </a:lnTo>
                <a:lnTo>
                  <a:pt x="480470" y="743474"/>
                </a:lnTo>
                <a:lnTo>
                  <a:pt x="0" y="7434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4" name="Freeform 34"/>
          <p:cNvSpPr/>
          <p:nvPr/>
        </p:nvSpPr>
        <p:spPr>
          <a:xfrm>
            <a:off x="12110329" y="1168288"/>
            <a:ext cx="480470" cy="743474"/>
          </a:xfrm>
          <a:custGeom>
            <a:avLst/>
            <a:gdLst/>
            <a:ahLst/>
            <a:cxnLst/>
            <a:rect l="l" t="t" r="r" b="b"/>
            <a:pathLst>
              <a:path w="480470" h="743474">
                <a:moveTo>
                  <a:pt x="0" y="0"/>
                </a:moveTo>
                <a:lnTo>
                  <a:pt x="480470" y="0"/>
                </a:lnTo>
                <a:lnTo>
                  <a:pt x="480470" y="743473"/>
                </a:lnTo>
                <a:lnTo>
                  <a:pt x="0" y="743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70247" y="1397517"/>
            <a:ext cx="4544171" cy="7250537"/>
            <a:chOff x="0" y="0"/>
            <a:chExt cx="1465013" cy="23375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5013" cy="2337529"/>
            </a:xfrm>
            <a:custGeom>
              <a:avLst/>
              <a:gdLst/>
              <a:ahLst/>
              <a:cxnLst/>
              <a:rect l="l" t="t" r="r" b="b"/>
              <a:pathLst>
                <a:path w="1465013" h="2337529">
                  <a:moveTo>
                    <a:pt x="61333" y="0"/>
                  </a:moveTo>
                  <a:lnTo>
                    <a:pt x="1403680" y="0"/>
                  </a:lnTo>
                  <a:cubicBezTo>
                    <a:pt x="1419946" y="0"/>
                    <a:pt x="1435547" y="6462"/>
                    <a:pt x="1447049" y="17964"/>
                  </a:cubicBezTo>
                  <a:cubicBezTo>
                    <a:pt x="1458551" y="29466"/>
                    <a:pt x="1465013" y="45067"/>
                    <a:pt x="1465013" y="61333"/>
                  </a:cubicBezTo>
                  <a:lnTo>
                    <a:pt x="1465013" y="2276196"/>
                  </a:lnTo>
                  <a:cubicBezTo>
                    <a:pt x="1465013" y="2310069"/>
                    <a:pt x="1437553" y="2337529"/>
                    <a:pt x="1403680" y="2337529"/>
                  </a:cubicBezTo>
                  <a:lnTo>
                    <a:pt x="61333" y="2337529"/>
                  </a:lnTo>
                  <a:cubicBezTo>
                    <a:pt x="45067" y="2337529"/>
                    <a:pt x="29466" y="2331067"/>
                    <a:pt x="17964" y="2319565"/>
                  </a:cubicBezTo>
                  <a:cubicBezTo>
                    <a:pt x="6462" y="2308063"/>
                    <a:pt x="0" y="2292463"/>
                    <a:pt x="0" y="2276196"/>
                  </a:cubicBezTo>
                  <a:lnTo>
                    <a:pt x="0" y="61333"/>
                  </a:lnTo>
                  <a:cubicBezTo>
                    <a:pt x="0" y="45067"/>
                    <a:pt x="6462" y="29466"/>
                    <a:pt x="17964" y="17964"/>
                  </a:cubicBezTo>
                  <a:cubicBezTo>
                    <a:pt x="29466" y="6462"/>
                    <a:pt x="45067" y="0"/>
                    <a:pt x="61333" y="0"/>
                  </a:cubicBezTo>
                  <a:close/>
                </a:path>
              </a:pathLst>
            </a:custGeom>
            <a:solidFill>
              <a:srgbClr val="01D46B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65013" cy="2375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1" name="Group 11"/>
          <p:cNvGrpSpPr/>
          <p:nvPr/>
        </p:nvGrpSpPr>
        <p:grpSpPr>
          <a:xfrm>
            <a:off x="7287584" y="2887618"/>
            <a:ext cx="3604695" cy="5803723"/>
            <a:chOff x="0" y="0"/>
            <a:chExt cx="1162132" cy="18710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62132" cy="1871085"/>
            </a:xfrm>
            <a:custGeom>
              <a:avLst/>
              <a:gdLst/>
              <a:ahLst/>
              <a:cxnLst/>
              <a:rect l="l" t="t" r="r" b="b"/>
              <a:pathLst>
                <a:path w="1162132" h="1871085">
                  <a:moveTo>
                    <a:pt x="77318" y="0"/>
                  </a:moveTo>
                  <a:lnTo>
                    <a:pt x="1084814" y="0"/>
                  </a:lnTo>
                  <a:cubicBezTo>
                    <a:pt x="1105320" y="0"/>
                    <a:pt x="1124986" y="8146"/>
                    <a:pt x="1139486" y="22646"/>
                  </a:cubicBezTo>
                  <a:cubicBezTo>
                    <a:pt x="1153986" y="37146"/>
                    <a:pt x="1162132" y="56812"/>
                    <a:pt x="1162132" y="77318"/>
                  </a:cubicBezTo>
                  <a:lnTo>
                    <a:pt x="1162132" y="1793766"/>
                  </a:lnTo>
                  <a:cubicBezTo>
                    <a:pt x="1162132" y="1814273"/>
                    <a:pt x="1153986" y="1833939"/>
                    <a:pt x="1139486" y="1848439"/>
                  </a:cubicBezTo>
                  <a:cubicBezTo>
                    <a:pt x="1124986" y="1862939"/>
                    <a:pt x="1105320" y="1871085"/>
                    <a:pt x="1084814" y="1871085"/>
                  </a:cubicBezTo>
                  <a:lnTo>
                    <a:pt x="77318" y="1871085"/>
                  </a:lnTo>
                  <a:cubicBezTo>
                    <a:pt x="56812" y="1871085"/>
                    <a:pt x="37146" y="1862939"/>
                    <a:pt x="22646" y="1848439"/>
                  </a:cubicBezTo>
                  <a:cubicBezTo>
                    <a:pt x="8146" y="1833939"/>
                    <a:pt x="0" y="1814273"/>
                    <a:pt x="0" y="1793766"/>
                  </a:cubicBezTo>
                  <a:lnTo>
                    <a:pt x="0" y="77318"/>
                  </a:lnTo>
                  <a:cubicBezTo>
                    <a:pt x="0" y="56812"/>
                    <a:pt x="8146" y="37146"/>
                    <a:pt x="22646" y="22646"/>
                  </a:cubicBezTo>
                  <a:cubicBezTo>
                    <a:pt x="37146" y="8146"/>
                    <a:pt x="56812" y="0"/>
                    <a:pt x="77318" y="0"/>
                  </a:cubicBezTo>
                  <a:close/>
                </a:path>
              </a:pathLst>
            </a:custGeom>
            <a:solidFill>
              <a:srgbClr val="F8D93A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62132" cy="1909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287037">
            <a:off x="1709573" y="8122015"/>
            <a:ext cx="781087" cy="755702"/>
          </a:xfrm>
          <a:custGeom>
            <a:avLst/>
            <a:gdLst/>
            <a:ahLst/>
            <a:cxnLst/>
            <a:rect l="l" t="t" r="r" b="b"/>
            <a:pathLst>
              <a:path w="781087" h="755702">
                <a:moveTo>
                  <a:pt x="0" y="0"/>
                </a:moveTo>
                <a:lnTo>
                  <a:pt x="781087" y="0"/>
                </a:lnTo>
                <a:lnTo>
                  <a:pt x="781087" y="755702"/>
                </a:lnTo>
                <a:lnTo>
                  <a:pt x="0" y="7557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5" name="Freeform 15"/>
          <p:cNvSpPr/>
          <p:nvPr/>
        </p:nvSpPr>
        <p:spPr>
          <a:xfrm>
            <a:off x="4938521" y="728294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1" y="0"/>
                </a:lnTo>
                <a:lnTo>
                  <a:pt x="4766311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6" name="Group 16"/>
          <p:cNvGrpSpPr/>
          <p:nvPr/>
        </p:nvGrpSpPr>
        <p:grpSpPr>
          <a:xfrm>
            <a:off x="2288135" y="1731312"/>
            <a:ext cx="3908395" cy="2312611"/>
            <a:chOff x="0" y="0"/>
            <a:chExt cx="936328" cy="55402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36328" cy="554029"/>
            </a:xfrm>
            <a:custGeom>
              <a:avLst/>
              <a:gdLst/>
              <a:ahLst/>
              <a:cxnLst/>
              <a:rect l="l" t="t" r="r" b="b"/>
              <a:pathLst>
                <a:path w="936328" h="554029">
                  <a:moveTo>
                    <a:pt x="99042" y="0"/>
                  </a:moveTo>
                  <a:lnTo>
                    <a:pt x="837286" y="0"/>
                  </a:lnTo>
                  <a:cubicBezTo>
                    <a:pt x="891985" y="0"/>
                    <a:pt x="936328" y="44343"/>
                    <a:pt x="936328" y="99042"/>
                  </a:cubicBezTo>
                  <a:lnTo>
                    <a:pt x="936328" y="454986"/>
                  </a:lnTo>
                  <a:cubicBezTo>
                    <a:pt x="936328" y="509686"/>
                    <a:pt x="891985" y="554029"/>
                    <a:pt x="837286" y="554029"/>
                  </a:cubicBezTo>
                  <a:lnTo>
                    <a:pt x="99042" y="554029"/>
                  </a:lnTo>
                  <a:cubicBezTo>
                    <a:pt x="44343" y="554029"/>
                    <a:pt x="0" y="509686"/>
                    <a:pt x="0" y="454986"/>
                  </a:cubicBezTo>
                  <a:lnTo>
                    <a:pt x="0" y="99042"/>
                  </a:lnTo>
                  <a:cubicBezTo>
                    <a:pt x="0" y="44343"/>
                    <a:pt x="44343" y="0"/>
                    <a:pt x="99042" y="0"/>
                  </a:cubicBezTo>
                  <a:close/>
                </a:path>
              </a:pathLst>
            </a:custGeom>
            <a:blipFill>
              <a:blip r:embed="rId9"/>
              <a:stretch>
                <a:fillRect t="-39462" b="-39462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762781" y="1397517"/>
            <a:ext cx="4641098" cy="7250537"/>
            <a:chOff x="0" y="0"/>
            <a:chExt cx="1496262" cy="233752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6262" cy="2337529"/>
            </a:xfrm>
            <a:custGeom>
              <a:avLst/>
              <a:gdLst/>
              <a:ahLst/>
              <a:cxnLst/>
              <a:rect l="l" t="t" r="r" b="b"/>
              <a:pathLst>
                <a:path w="1496262" h="2337529">
                  <a:moveTo>
                    <a:pt x="60052" y="0"/>
                  </a:moveTo>
                  <a:lnTo>
                    <a:pt x="1436209" y="0"/>
                  </a:lnTo>
                  <a:cubicBezTo>
                    <a:pt x="1452136" y="0"/>
                    <a:pt x="1467411" y="6327"/>
                    <a:pt x="1478673" y="17589"/>
                  </a:cubicBezTo>
                  <a:cubicBezTo>
                    <a:pt x="1489935" y="28851"/>
                    <a:pt x="1496262" y="44126"/>
                    <a:pt x="1496262" y="60052"/>
                  </a:cubicBezTo>
                  <a:lnTo>
                    <a:pt x="1496262" y="2277477"/>
                  </a:lnTo>
                  <a:cubicBezTo>
                    <a:pt x="1496262" y="2293404"/>
                    <a:pt x="1489935" y="2308678"/>
                    <a:pt x="1478673" y="2319940"/>
                  </a:cubicBezTo>
                  <a:cubicBezTo>
                    <a:pt x="1467411" y="2331202"/>
                    <a:pt x="1452136" y="2337529"/>
                    <a:pt x="1436209" y="2337529"/>
                  </a:cubicBezTo>
                  <a:lnTo>
                    <a:pt x="60052" y="2337529"/>
                  </a:lnTo>
                  <a:cubicBezTo>
                    <a:pt x="44126" y="2337529"/>
                    <a:pt x="28851" y="2331202"/>
                    <a:pt x="17589" y="2319940"/>
                  </a:cubicBezTo>
                  <a:cubicBezTo>
                    <a:pt x="6327" y="2308678"/>
                    <a:pt x="0" y="2293404"/>
                    <a:pt x="0" y="2277477"/>
                  </a:cubicBezTo>
                  <a:lnTo>
                    <a:pt x="0" y="60052"/>
                  </a:lnTo>
                  <a:cubicBezTo>
                    <a:pt x="0" y="44126"/>
                    <a:pt x="6327" y="28851"/>
                    <a:pt x="17589" y="17589"/>
                  </a:cubicBezTo>
                  <a:cubicBezTo>
                    <a:pt x="28851" y="6327"/>
                    <a:pt x="44126" y="0"/>
                    <a:pt x="60052" y="0"/>
                  </a:cubicBezTo>
                  <a:close/>
                </a:path>
              </a:pathLst>
            </a:custGeom>
            <a:solidFill>
              <a:srgbClr val="01D46B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96262" cy="2375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913557" y="3918140"/>
            <a:ext cx="845546" cy="703917"/>
          </a:xfrm>
          <a:custGeom>
            <a:avLst/>
            <a:gdLst/>
            <a:ahLst/>
            <a:cxnLst/>
            <a:rect l="l" t="t" r="r" b="b"/>
            <a:pathLst>
              <a:path w="845546" h="703917">
                <a:moveTo>
                  <a:pt x="0" y="0"/>
                </a:moveTo>
                <a:lnTo>
                  <a:pt x="845546" y="0"/>
                </a:lnTo>
                <a:lnTo>
                  <a:pt x="845546" y="703917"/>
                </a:lnTo>
                <a:lnTo>
                  <a:pt x="0" y="7039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2" name="Freeform 22"/>
          <p:cNvSpPr/>
          <p:nvPr/>
        </p:nvSpPr>
        <p:spPr>
          <a:xfrm>
            <a:off x="13127401" y="7907133"/>
            <a:ext cx="1911858" cy="655987"/>
          </a:xfrm>
          <a:custGeom>
            <a:avLst/>
            <a:gdLst/>
            <a:ahLst/>
            <a:cxnLst/>
            <a:rect l="l" t="t" r="r" b="b"/>
            <a:pathLst>
              <a:path w="1911858" h="655987">
                <a:moveTo>
                  <a:pt x="0" y="0"/>
                </a:moveTo>
                <a:lnTo>
                  <a:pt x="1911858" y="0"/>
                </a:lnTo>
                <a:lnTo>
                  <a:pt x="1911858" y="655987"/>
                </a:lnTo>
                <a:lnTo>
                  <a:pt x="0" y="6559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3" name="Freeform 23"/>
          <p:cNvSpPr/>
          <p:nvPr/>
        </p:nvSpPr>
        <p:spPr>
          <a:xfrm>
            <a:off x="16007806" y="7907133"/>
            <a:ext cx="1915858" cy="2122835"/>
          </a:xfrm>
          <a:custGeom>
            <a:avLst/>
            <a:gdLst/>
            <a:ahLst/>
            <a:cxnLst/>
            <a:rect l="l" t="t" r="r" b="b"/>
            <a:pathLst>
              <a:path w="1915858" h="2122835">
                <a:moveTo>
                  <a:pt x="0" y="0"/>
                </a:moveTo>
                <a:lnTo>
                  <a:pt x="1915858" y="0"/>
                </a:lnTo>
                <a:lnTo>
                  <a:pt x="1915858" y="2122834"/>
                </a:lnTo>
                <a:lnTo>
                  <a:pt x="0" y="21228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24" name="Group 24"/>
          <p:cNvGrpSpPr/>
          <p:nvPr/>
        </p:nvGrpSpPr>
        <p:grpSpPr>
          <a:xfrm>
            <a:off x="7750979" y="4253516"/>
            <a:ext cx="2677907" cy="455696"/>
            <a:chOff x="0" y="0"/>
            <a:chExt cx="2388216" cy="406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750979" y="4794938"/>
            <a:ext cx="2677907" cy="455696"/>
            <a:chOff x="0" y="0"/>
            <a:chExt cx="2388216" cy="406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750979" y="5333783"/>
            <a:ext cx="2677907" cy="455696"/>
            <a:chOff x="0" y="0"/>
            <a:chExt cx="2388216" cy="406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750979" y="5856154"/>
            <a:ext cx="2677907" cy="455696"/>
            <a:chOff x="0" y="0"/>
            <a:chExt cx="2388216" cy="406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805047" y="6378526"/>
            <a:ext cx="2677907" cy="455696"/>
            <a:chOff x="0" y="0"/>
            <a:chExt cx="2388216" cy="406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750979" y="6900897"/>
            <a:ext cx="2677907" cy="455696"/>
            <a:chOff x="0" y="0"/>
            <a:chExt cx="2388216" cy="406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7750979" y="7423268"/>
            <a:ext cx="2677907" cy="455696"/>
            <a:chOff x="0" y="0"/>
            <a:chExt cx="2388216" cy="4064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7750979" y="7945640"/>
            <a:ext cx="2677907" cy="455696"/>
            <a:chOff x="0" y="0"/>
            <a:chExt cx="2388216" cy="40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7750979" y="3747727"/>
            <a:ext cx="2677907" cy="455696"/>
            <a:chOff x="0" y="0"/>
            <a:chExt cx="2388216" cy="4064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7750979" y="3225356"/>
            <a:ext cx="2677907" cy="455696"/>
            <a:chOff x="0" y="0"/>
            <a:chExt cx="2388216" cy="4064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388216" cy="406400"/>
            </a:xfrm>
            <a:custGeom>
              <a:avLst/>
              <a:gdLst/>
              <a:ahLst/>
              <a:cxnLst/>
              <a:rect l="l" t="t" r="r" b="b"/>
              <a:pathLst>
                <a:path w="2388216" h="406400">
                  <a:moveTo>
                    <a:pt x="2185016" y="0"/>
                  </a:moveTo>
                  <a:cubicBezTo>
                    <a:pt x="2297240" y="0"/>
                    <a:pt x="2388216" y="90976"/>
                    <a:pt x="2388216" y="203200"/>
                  </a:cubicBezTo>
                  <a:cubicBezTo>
                    <a:pt x="2388216" y="315424"/>
                    <a:pt x="2297240" y="406400"/>
                    <a:pt x="21850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85016" y="0"/>
                  </a:lnTo>
                  <a:close/>
                </a:path>
              </a:pathLst>
            </a:custGeom>
            <a:ln w="19050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23882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2091184" y="2288604"/>
            <a:ext cx="3984293" cy="560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2"/>
              </a:lnSpc>
            </a:pPr>
            <a:r>
              <a:rPr lang="en-US" sz="2775" b="1">
                <a:solidFill>
                  <a:srgbClr val="000000"/>
                </a:solidFill>
                <a:latin typeface="Helios Bold"/>
                <a:ea typeface="Helios Bold"/>
                <a:cs typeface="Helios Bold"/>
                <a:sym typeface="Helios Bold"/>
              </a:rPr>
              <a:t>Fältare</a:t>
            </a:r>
          </a:p>
          <a:p>
            <a:pPr marL="0" lvl="0" indent="0" algn="l">
              <a:lnSpc>
                <a:spcPts val="2272"/>
              </a:lnSpc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Det kan vara skönt att få prata av sig och ha någon att fundera ti</a:t>
            </a:r>
            <a:r>
              <a:rPr lang="en-US" sz="1775" u="none" strike="noStrike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llsammans med. </a:t>
            </a:r>
          </a:p>
          <a:p>
            <a:pPr marL="0" lvl="0" indent="0" algn="l">
              <a:lnSpc>
                <a:spcPts val="2272"/>
              </a:lnSpc>
            </a:pPr>
            <a:r>
              <a:rPr lang="en-US" sz="1775" u="none" strike="noStrike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Vi lyssnar och försöker ge råd eller slussa vidare till rätt kontakt. </a:t>
            </a:r>
          </a:p>
          <a:p>
            <a:pPr marL="0" lvl="0" indent="0" algn="l">
              <a:lnSpc>
                <a:spcPts val="2272"/>
              </a:lnSpc>
            </a:pPr>
            <a:r>
              <a:rPr lang="en-US" sz="1775" u="none" strike="noStrike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Vi är en del av Västerviks socialtjänst och det är alltid helt frivilligt att ha kontakt med oss. </a:t>
            </a:r>
          </a:p>
          <a:p>
            <a:pPr marL="0" lvl="0" indent="0" algn="l">
              <a:lnSpc>
                <a:spcPts val="2272"/>
              </a:lnSpc>
            </a:pPr>
            <a:r>
              <a:rPr lang="en-US" sz="1775" u="none" strike="noStrike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Vi har tystnadsplikt-och anmälningsplikt.</a:t>
            </a:r>
          </a:p>
          <a:p>
            <a:pPr marL="0" lvl="0" indent="0" algn="l">
              <a:lnSpc>
                <a:spcPts val="2272"/>
              </a:lnSpc>
            </a:pPr>
            <a:r>
              <a:rPr lang="en-US" sz="1775" u="none" strike="noStrike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Vi Fältare jobbar för att ungdomar ska må bra och för att kommunen ska vara bra för ungdomar att bo i. </a:t>
            </a:r>
          </a:p>
          <a:p>
            <a:pPr marL="0" lvl="0" indent="0" algn="l">
              <a:lnSpc>
                <a:spcPts val="2272"/>
              </a:lnSpc>
            </a:pPr>
            <a:r>
              <a:rPr lang="en-US" sz="1775" u="none" strike="noStrike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Vi finns ute på skolor, fritidsgårdar och på stan vissa kvällar och nätter. </a:t>
            </a:r>
          </a:p>
          <a:p>
            <a:pPr marL="0" lvl="0" indent="0" algn="l">
              <a:lnSpc>
                <a:spcPts val="2272"/>
              </a:lnSpc>
            </a:pPr>
            <a:r>
              <a:rPr lang="en-US" sz="1775" u="none" strike="noStrike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Du som ungdom kan höra av dig till oss för att få en vuxen att prata med.</a:t>
            </a:r>
          </a:p>
          <a:p>
            <a:pPr marL="0" lvl="0" indent="0" algn="l">
              <a:lnSpc>
                <a:spcPts val="2272"/>
              </a:lnSpc>
            </a:pPr>
            <a:endParaRPr lang="en-US" sz="1775" u="none" strike="noStrike">
              <a:solidFill>
                <a:srgbClr val="000000"/>
              </a:solidFill>
              <a:latin typeface="Helios"/>
              <a:ea typeface="Helios"/>
              <a:cs typeface="Helios"/>
              <a:sym typeface="Helio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321676" y="1435716"/>
            <a:ext cx="3570603" cy="93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38"/>
              </a:lnSpc>
            </a:pPr>
            <a:r>
              <a:rPr lang="en-US" sz="7570" b="1" spc="-287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Fältarna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360286" y="4270099"/>
            <a:ext cx="3593798" cy="403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1300" lvl="1" indent="-300650" algn="l">
              <a:lnSpc>
                <a:spcPts val="3314"/>
              </a:lnSpc>
              <a:buFont typeface="Arial"/>
              <a:buChar char="•"/>
            </a:pPr>
            <a:r>
              <a:rPr lang="en-US" sz="2785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Elin Wiman </a:t>
            </a:r>
          </a:p>
          <a:p>
            <a:pPr marL="601300" lvl="1" indent="-300650" algn="l">
              <a:lnSpc>
                <a:spcPts val="3314"/>
              </a:lnSpc>
              <a:buFont typeface="Arial"/>
              <a:buChar char="•"/>
            </a:pPr>
            <a:r>
              <a:rPr lang="en-US" sz="2785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My Lindblad</a:t>
            </a:r>
          </a:p>
          <a:p>
            <a:pPr marL="601300" lvl="1" indent="-300650" algn="l">
              <a:lnSpc>
                <a:spcPts val="3314"/>
              </a:lnSpc>
              <a:buFont typeface="Arial"/>
              <a:buChar char="•"/>
            </a:pPr>
            <a:r>
              <a:rPr lang="en-US" sz="2785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Linn Öhlin </a:t>
            </a:r>
          </a:p>
          <a:p>
            <a:pPr marL="601300" lvl="1" indent="-300650" algn="l">
              <a:lnSpc>
                <a:spcPts val="3314"/>
              </a:lnSpc>
              <a:buFont typeface="Arial"/>
              <a:buChar char="•"/>
            </a:pPr>
            <a:r>
              <a:rPr lang="en-US" sz="2785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Agnes Hult</a:t>
            </a:r>
          </a:p>
          <a:p>
            <a:pPr marL="601300" lvl="1" indent="-300650" algn="l">
              <a:lnSpc>
                <a:spcPts val="3314"/>
              </a:lnSpc>
              <a:buFont typeface="Arial"/>
              <a:buChar char="•"/>
            </a:pPr>
            <a:r>
              <a:rPr lang="en-US" sz="2785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Moa Malmberg</a:t>
            </a:r>
          </a:p>
          <a:p>
            <a:pPr algn="l">
              <a:lnSpc>
                <a:spcPts val="3314"/>
              </a:lnSpc>
            </a:pPr>
            <a:endParaRPr lang="en-US" sz="2785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l">
              <a:lnSpc>
                <a:spcPts val="2124"/>
              </a:lnSpc>
            </a:pPr>
            <a:r>
              <a:rPr lang="en-US" sz="1785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Mobil: 070-249 26 02</a:t>
            </a:r>
          </a:p>
          <a:p>
            <a:pPr algn="l">
              <a:lnSpc>
                <a:spcPts val="2124"/>
              </a:lnSpc>
            </a:pPr>
            <a:endParaRPr lang="en-US" sz="1785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</a:endParaRPr>
          </a:p>
          <a:p>
            <a:pPr algn="l">
              <a:lnSpc>
                <a:spcPts val="2124"/>
              </a:lnSpc>
            </a:pPr>
            <a:r>
              <a:rPr lang="en-US" sz="1785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rPr>
              <a:t>Mejl:</a:t>
            </a:r>
          </a:p>
          <a:p>
            <a:pPr algn="l">
              <a:lnSpc>
                <a:spcPts val="2124"/>
              </a:lnSpc>
            </a:pPr>
            <a:r>
              <a:rPr lang="en-US" sz="1785" u="sng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  <a:hlinkClick r:id="rId15" tooltip="mailto:faltverksamheten@vastervik.se"/>
              </a:rPr>
              <a:t>faltverksamheten@vastervik.se</a:t>
            </a:r>
          </a:p>
          <a:p>
            <a:pPr algn="ctr">
              <a:lnSpc>
                <a:spcPts val="3564"/>
              </a:lnSpc>
            </a:pPr>
            <a:endParaRPr lang="en-US" sz="1785" u="sng">
              <a:solidFill>
                <a:srgbClr val="000000"/>
              </a:solidFill>
              <a:latin typeface="Be Vietnam"/>
              <a:ea typeface="Be Vietnam"/>
              <a:cs typeface="Be Vietnam"/>
              <a:sym typeface="Be Vietnam"/>
              <a:hlinkClick r:id="rId15" tooltip="mailto:faltverksamheten@vastervik.se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7750979" y="4346299"/>
            <a:ext cx="2677907" cy="28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Hem/Familj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750979" y="4888721"/>
            <a:ext cx="2677907" cy="28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Sociala medier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750979" y="5400488"/>
            <a:ext cx="2677907" cy="28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Vänskap/ensamhet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799646" y="5929838"/>
            <a:ext cx="2677907" cy="28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Relationer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799646" y="6435676"/>
            <a:ext cx="2677907" cy="28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Sexualitet/Kärlek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750979" y="6974580"/>
            <a:ext cx="2677907" cy="28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Identitet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750979" y="7498210"/>
            <a:ext cx="2677907" cy="28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Alkohol/Droger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750979" y="7986316"/>
            <a:ext cx="2677907" cy="28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Skola/Fritid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750979" y="3822669"/>
            <a:ext cx="2677907" cy="28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Våld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750979" y="3300298"/>
            <a:ext cx="2677907" cy="28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2"/>
              </a:lnSpc>
              <a:spcBef>
                <a:spcPct val="0"/>
              </a:spcBef>
            </a:pPr>
            <a:r>
              <a:rPr lang="en-US" sz="1775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Vad som är viktigt för dig!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206098" y="-2612851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8" y="0"/>
                </a:lnTo>
                <a:lnTo>
                  <a:pt x="7736348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898710" y="939566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207" y="0"/>
                  </a:moveTo>
                  <a:lnTo>
                    <a:pt x="4098158" y="0"/>
                  </a:lnTo>
                  <a:cubicBezTo>
                    <a:pt x="4104578" y="0"/>
                    <a:pt x="4110736" y="2550"/>
                    <a:pt x="4115275" y="7090"/>
                  </a:cubicBezTo>
                  <a:cubicBezTo>
                    <a:pt x="4119815" y="11630"/>
                    <a:pt x="4122365" y="17787"/>
                    <a:pt x="4122365" y="24207"/>
                  </a:cubicBezTo>
                  <a:lnTo>
                    <a:pt x="4122365" y="2143260"/>
                  </a:lnTo>
                  <a:cubicBezTo>
                    <a:pt x="4122365" y="2156629"/>
                    <a:pt x="4111527" y="2167467"/>
                    <a:pt x="4098158" y="2167467"/>
                  </a:cubicBezTo>
                  <a:lnTo>
                    <a:pt x="24207" y="2167467"/>
                  </a:lnTo>
                  <a:cubicBezTo>
                    <a:pt x="17787" y="2167467"/>
                    <a:pt x="11630" y="2164916"/>
                    <a:pt x="7090" y="2160377"/>
                  </a:cubicBezTo>
                  <a:cubicBezTo>
                    <a:pt x="2550" y="2155837"/>
                    <a:pt x="0" y="2149680"/>
                    <a:pt x="0" y="2143260"/>
                  </a:cubicBezTo>
                  <a:lnTo>
                    <a:pt x="0" y="24207"/>
                  </a:lnTo>
                  <a:cubicBezTo>
                    <a:pt x="0" y="10838"/>
                    <a:pt x="10838" y="0"/>
                    <a:pt x="24207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8" name="Freeform 8"/>
          <p:cNvSpPr/>
          <p:nvPr/>
        </p:nvSpPr>
        <p:spPr>
          <a:xfrm>
            <a:off x="1458616" y="3872982"/>
            <a:ext cx="5290186" cy="5290186"/>
          </a:xfrm>
          <a:custGeom>
            <a:avLst/>
            <a:gdLst/>
            <a:ahLst/>
            <a:cxnLst/>
            <a:rect l="l" t="t" r="r" b="b"/>
            <a:pathLst>
              <a:path w="5290186" h="5290186">
                <a:moveTo>
                  <a:pt x="0" y="0"/>
                </a:moveTo>
                <a:lnTo>
                  <a:pt x="5290186" y="0"/>
                </a:lnTo>
                <a:lnTo>
                  <a:pt x="5290186" y="5290186"/>
                </a:lnTo>
                <a:lnTo>
                  <a:pt x="0" y="5290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9" name="Freeform 9"/>
          <p:cNvSpPr/>
          <p:nvPr/>
        </p:nvSpPr>
        <p:spPr>
          <a:xfrm>
            <a:off x="15196029" y="1404208"/>
            <a:ext cx="628172" cy="646767"/>
          </a:xfrm>
          <a:custGeom>
            <a:avLst/>
            <a:gdLst/>
            <a:ahLst/>
            <a:cxnLst/>
            <a:rect l="l" t="t" r="r" b="b"/>
            <a:pathLst>
              <a:path w="628172" h="646767">
                <a:moveTo>
                  <a:pt x="0" y="0"/>
                </a:moveTo>
                <a:lnTo>
                  <a:pt x="628172" y="0"/>
                </a:lnTo>
                <a:lnTo>
                  <a:pt x="628172" y="646766"/>
                </a:lnTo>
                <a:lnTo>
                  <a:pt x="0" y="6467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0" name="TextBox 10"/>
          <p:cNvSpPr txBox="1"/>
          <p:nvPr/>
        </p:nvSpPr>
        <p:spPr>
          <a:xfrm>
            <a:off x="2294105" y="2080016"/>
            <a:ext cx="6423596" cy="87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4"/>
              </a:lnSpc>
            </a:pPr>
            <a:r>
              <a:rPr lang="en-US" sz="8115" b="1" spc="-308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Vuxna på stan</a:t>
            </a:r>
          </a:p>
        </p:txBody>
      </p:sp>
      <p:sp>
        <p:nvSpPr>
          <p:cNvPr id="11" name="Freeform 11"/>
          <p:cNvSpPr/>
          <p:nvPr/>
        </p:nvSpPr>
        <p:spPr>
          <a:xfrm>
            <a:off x="9070876" y="5380672"/>
            <a:ext cx="7099047" cy="2541037"/>
          </a:xfrm>
          <a:custGeom>
            <a:avLst/>
            <a:gdLst/>
            <a:ahLst/>
            <a:cxnLst/>
            <a:rect l="l" t="t" r="r" b="b"/>
            <a:pathLst>
              <a:path w="7099047" h="2541037">
                <a:moveTo>
                  <a:pt x="0" y="0"/>
                </a:moveTo>
                <a:lnTo>
                  <a:pt x="7099047" y="0"/>
                </a:lnTo>
                <a:lnTo>
                  <a:pt x="7099047" y="2541037"/>
                </a:lnTo>
                <a:lnTo>
                  <a:pt x="0" y="25410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84"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2" name="Freeform 12"/>
          <p:cNvSpPr/>
          <p:nvPr/>
        </p:nvSpPr>
        <p:spPr>
          <a:xfrm>
            <a:off x="11001009" y="1901555"/>
            <a:ext cx="3238780" cy="2995872"/>
          </a:xfrm>
          <a:custGeom>
            <a:avLst/>
            <a:gdLst/>
            <a:ahLst/>
            <a:cxnLst/>
            <a:rect l="l" t="t" r="r" b="b"/>
            <a:pathLst>
              <a:path w="3238780" h="2995872">
                <a:moveTo>
                  <a:pt x="0" y="0"/>
                </a:moveTo>
                <a:lnTo>
                  <a:pt x="3238780" y="0"/>
                </a:lnTo>
                <a:lnTo>
                  <a:pt x="3238780" y="2995872"/>
                </a:lnTo>
                <a:lnTo>
                  <a:pt x="0" y="2995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3" name="TextBox 13"/>
          <p:cNvSpPr txBox="1"/>
          <p:nvPr/>
        </p:nvSpPr>
        <p:spPr>
          <a:xfrm>
            <a:off x="2085348" y="4190575"/>
            <a:ext cx="6356310" cy="370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2"/>
              </a:lnSpc>
              <a:spcBef>
                <a:spcPct val="0"/>
              </a:spcBef>
            </a:pPr>
            <a:r>
              <a:rPr lang="en-US" sz="2130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Vill du som Vuxen/förälder vara med och göra en insats för våra ungdomar?</a:t>
            </a:r>
          </a:p>
          <a:p>
            <a:pPr algn="ctr">
              <a:lnSpc>
                <a:spcPts val="2982"/>
              </a:lnSpc>
              <a:spcBef>
                <a:spcPct val="0"/>
              </a:spcBef>
            </a:pPr>
            <a:r>
              <a:rPr lang="en-US" sz="2130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 vill då tipsa om våran Facebooksida "vuxna på stan västervik". </a:t>
            </a:r>
          </a:p>
          <a:p>
            <a:pPr algn="ctr">
              <a:lnSpc>
                <a:spcPts val="2982"/>
              </a:lnSpc>
              <a:spcBef>
                <a:spcPct val="0"/>
              </a:spcBef>
            </a:pPr>
            <a:r>
              <a:rPr lang="en-US" sz="2130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Där kan ni få information om planerade "riskkvällar" där vi är ute och rör oss bland våra ungdomar och finns till som en extra vuxen om något skulle gå snett. </a:t>
            </a:r>
          </a:p>
          <a:p>
            <a:pPr algn="ctr">
              <a:lnSpc>
                <a:spcPts val="2982"/>
              </a:lnSpc>
              <a:spcBef>
                <a:spcPct val="0"/>
              </a:spcBef>
            </a:pPr>
            <a:r>
              <a:rPr lang="en-US" sz="2130">
                <a:solidFill>
                  <a:srgbClr val="010A2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 kan även där skriva ett inlägg och tipsa oss om tex en planerad fest eller en pågående som urartat.</a:t>
            </a:r>
          </a:p>
          <a:p>
            <a:pPr algn="ctr">
              <a:lnSpc>
                <a:spcPts val="2982"/>
              </a:lnSpc>
              <a:spcBef>
                <a:spcPct val="0"/>
              </a:spcBef>
            </a:pPr>
            <a:r>
              <a:rPr lang="en-US" sz="2130" b="1">
                <a:solidFill>
                  <a:srgbClr val="010A2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Vi tar gärna mot tips!</a:t>
            </a:r>
          </a:p>
        </p:txBody>
      </p:sp>
      <p:sp>
        <p:nvSpPr>
          <p:cNvPr id="14" name="Freeform 14"/>
          <p:cNvSpPr/>
          <p:nvPr/>
        </p:nvSpPr>
        <p:spPr>
          <a:xfrm>
            <a:off x="9665594" y="2189478"/>
            <a:ext cx="628172" cy="646767"/>
          </a:xfrm>
          <a:custGeom>
            <a:avLst/>
            <a:gdLst/>
            <a:ahLst/>
            <a:cxnLst/>
            <a:rect l="l" t="t" r="r" b="b"/>
            <a:pathLst>
              <a:path w="628172" h="646767">
                <a:moveTo>
                  <a:pt x="0" y="0"/>
                </a:moveTo>
                <a:lnTo>
                  <a:pt x="628172" y="0"/>
                </a:lnTo>
                <a:lnTo>
                  <a:pt x="628172" y="646766"/>
                </a:lnTo>
                <a:lnTo>
                  <a:pt x="0" y="6467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4649">
            <a:off x="-401047" y="3849222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4"/>
                </a:lnTo>
                <a:lnTo>
                  <a:pt x="0" y="76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3" name="Freeform 3"/>
          <p:cNvSpPr/>
          <p:nvPr/>
        </p:nvSpPr>
        <p:spPr>
          <a:xfrm rot="2879897">
            <a:off x="12171306" y="-3006640"/>
            <a:ext cx="7736347" cy="7658984"/>
          </a:xfrm>
          <a:custGeom>
            <a:avLst/>
            <a:gdLst/>
            <a:ahLst/>
            <a:cxnLst/>
            <a:rect l="l" t="t" r="r" b="b"/>
            <a:pathLst>
              <a:path w="7736347" h="7658984">
                <a:moveTo>
                  <a:pt x="0" y="0"/>
                </a:moveTo>
                <a:lnTo>
                  <a:pt x="7736347" y="0"/>
                </a:lnTo>
                <a:lnTo>
                  <a:pt x="7736347" y="7658983"/>
                </a:lnTo>
                <a:lnTo>
                  <a:pt x="0" y="7658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4" name="Group 4"/>
          <p:cNvGrpSpPr/>
          <p:nvPr/>
        </p:nvGrpSpPr>
        <p:grpSpPr>
          <a:xfrm>
            <a:off x="974577" y="939566"/>
            <a:ext cx="15991158" cy="8407868"/>
            <a:chOff x="0" y="0"/>
            <a:chExt cx="4122365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6F4EB"/>
            </a:solidFill>
            <a:ln w="28575" cap="rnd">
              <a:solidFill>
                <a:srgbClr val="010A29"/>
              </a:solidFill>
              <a:prstDash val="solid"/>
              <a:rou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69745" y="1060684"/>
            <a:ext cx="1028700" cy="8229600"/>
          </a:xfrm>
          <a:custGeom>
            <a:avLst/>
            <a:gdLst/>
            <a:ahLst/>
            <a:cxnLst/>
            <a:rect l="l" t="t" r="r" b="b"/>
            <a:pathLst>
              <a:path w="1028700" h="8229600">
                <a:moveTo>
                  <a:pt x="0" y="0"/>
                </a:moveTo>
                <a:lnTo>
                  <a:pt x="1028700" y="0"/>
                </a:lnTo>
                <a:lnTo>
                  <a:pt x="10287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8" name="Group 8"/>
          <p:cNvGrpSpPr/>
          <p:nvPr/>
        </p:nvGrpSpPr>
        <p:grpSpPr>
          <a:xfrm>
            <a:off x="2033916" y="2164290"/>
            <a:ext cx="3275542" cy="2972742"/>
            <a:chOff x="0" y="0"/>
            <a:chExt cx="4367390" cy="396365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21268" r="16889"/>
            <a:stretch>
              <a:fillRect/>
            </a:stretch>
          </p:blipFill>
          <p:spPr>
            <a:xfrm>
              <a:off x="0" y="0"/>
              <a:ext cx="4367390" cy="396365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2033916" y="5372777"/>
            <a:ext cx="3275542" cy="2972742"/>
            <a:chOff x="0" y="0"/>
            <a:chExt cx="990507" cy="8989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0507" cy="898942"/>
            </a:xfrm>
            <a:custGeom>
              <a:avLst/>
              <a:gdLst/>
              <a:ahLst/>
              <a:cxnLst/>
              <a:rect l="l" t="t" r="r" b="b"/>
              <a:pathLst>
                <a:path w="990507" h="898942">
                  <a:moveTo>
                    <a:pt x="106360" y="0"/>
                  </a:moveTo>
                  <a:lnTo>
                    <a:pt x="884147" y="0"/>
                  </a:lnTo>
                  <a:cubicBezTo>
                    <a:pt x="942888" y="0"/>
                    <a:pt x="990507" y="47619"/>
                    <a:pt x="990507" y="106360"/>
                  </a:cubicBezTo>
                  <a:lnTo>
                    <a:pt x="990507" y="792582"/>
                  </a:lnTo>
                  <a:cubicBezTo>
                    <a:pt x="990507" y="820790"/>
                    <a:pt x="979301" y="847843"/>
                    <a:pt x="959355" y="867790"/>
                  </a:cubicBezTo>
                  <a:cubicBezTo>
                    <a:pt x="939408" y="887736"/>
                    <a:pt x="912355" y="898942"/>
                    <a:pt x="884147" y="898942"/>
                  </a:cubicBezTo>
                  <a:lnTo>
                    <a:pt x="106360" y="898942"/>
                  </a:lnTo>
                  <a:cubicBezTo>
                    <a:pt x="47619" y="898942"/>
                    <a:pt x="0" y="851323"/>
                    <a:pt x="0" y="792582"/>
                  </a:cubicBezTo>
                  <a:lnTo>
                    <a:pt x="0" y="106360"/>
                  </a:lnTo>
                  <a:cubicBezTo>
                    <a:pt x="0" y="78152"/>
                    <a:pt x="11206" y="51098"/>
                    <a:pt x="31152" y="31152"/>
                  </a:cubicBezTo>
                  <a:cubicBezTo>
                    <a:pt x="51098" y="11206"/>
                    <a:pt x="78152" y="0"/>
                    <a:pt x="106360" y="0"/>
                  </a:cubicBezTo>
                  <a:close/>
                </a:path>
              </a:pathLst>
            </a:custGeom>
            <a:solidFill>
              <a:srgbClr val="01D46B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90507" cy="937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583774" y="1815344"/>
            <a:ext cx="938238" cy="781083"/>
          </a:xfrm>
          <a:custGeom>
            <a:avLst/>
            <a:gdLst/>
            <a:ahLst/>
            <a:cxnLst/>
            <a:rect l="l" t="t" r="r" b="b"/>
            <a:pathLst>
              <a:path w="938238" h="781083">
                <a:moveTo>
                  <a:pt x="0" y="0"/>
                </a:moveTo>
                <a:lnTo>
                  <a:pt x="938237" y="0"/>
                </a:lnTo>
                <a:lnTo>
                  <a:pt x="938237" y="781083"/>
                </a:lnTo>
                <a:lnTo>
                  <a:pt x="0" y="781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4" name="Freeform 14"/>
          <p:cNvSpPr/>
          <p:nvPr/>
        </p:nvSpPr>
        <p:spPr>
          <a:xfrm>
            <a:off x="10987734" y="1493592"/>
            <a:ext cx="4766311" cy="4766311"/>
          </a:xfrm>
          <a:custGeom>
            <a:avLst/>
            <a:gdLst/>
            <a:ahLst/>
            <a:cxnLst/>
            <a:rect l="l" t="t" r="r" b="b"/>
            <a:pathLst>
              <a:path w="4766311" h="4766311">
                <a:moveTo>
                  <a:pt x="0" y="0"/>
                </a:moveTo>
                <a:lnTo>
                  <a:pt x="4766311" y="0"/>
                </a:lnTo>
                <a:lnTo>
                  <a:pt x="4766311" y="4766311"/>
                </a:lnTo>
                <a:lnTo>
                  <a:pt x="0" y="47663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grpSp>
        <p:nvGrpSpPr>
          <p:cNvPr id="15" name="Group 15"/>
          <p:cNvGrpSpPr/>
          <p:nvPr/>
        </p:nvGrpSpPr>
        <p:grpSpPr>
          <a:xfrm rot="-3540567">
            <a:off x="13665853" y="1412480"/>
            <a:ext cx="602761" cy="6027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DA39"/>
            </a:solidFill>
          </p:spPr>
          <p:txBody>
            <a:bodyPr/>
            <a:lstStyle/>
            <a:p>
              <a:endParaRPr lang="sv-S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388" tIns="39388" rIns="39388" bIns="39388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3540567" flipH="1">
            <a:off x="13833056" y="1618927"/>
            <a:ext cx="268354" cy="268354"/>
          </a:xfrm>
          <a:custGeom>
            <a:avLst/>
            <a:gdLst/>
            <a:ahLst/>
            <a:cxnLst/>
            <a:rect l="l" t="t" r="r" b="b"/>
            <a:pathLst>
              <a:path w="268354" h="268354">
                <a:moveTo>
                  <a:pt x="268354" y="0"/>
                </a:moveTo>
                <a:lnTo>
                  <a:pt x="0" y="0"/>
                </a:lnTo>
                <a:lnTo>
                  <a:pt x="0" y="268353"/>
                </a:lnTo>
                <a:lnTo>
                  <a:pt x="268354" y="268353"/>
                </a:lnTo>
                <a:lnTo>
                  <a:pt x="26835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19" name="Freeform 19"/>
          <p:cNvSpPr/>
          <p:nvPr/>
        </p:nvSpPr>
        <p:spPr>
          <a:xfrm>
            <a:off x="2089281" y="5782640"/>
            <a:ext cx="3164812" cy="2068996"/>
          </a:xfrm>
          <a:custGeom>
            <a:avLst/>
            <a:gdLst/>
            <a:ahLst/>
            <a:cxnLst/>
            <a:rect l="l" t="t" r="r" b="b"/>
            <a:pathLst>
              <a:path w="3164812" h="2068996">
                <a:moveTo>
                  <a:pt x="0" y="0"/>
                </a:moveTo>
                <a:lnTo>
                  <a:pt x="3164813" y="0"/>
                </a:lnTo>
                <a:lnTo>
                  <a:pt x="3164813" y="2068995"/>
                </a:lnTo>
                <a:lnTo>
                  <a:pt x="0" y="2068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/>
          </a:p>
        </p:txBody>
      </p:sp>
      <p:sp>
        <p:nvSpPr>
          <p:cNvPr id="20" name="TextBox 20"/>
          <p:cNvSpPr txBox="1"/>
          <p:nvPr/>
        </p:nvSpPr>
        <p:spPr>
          <a:xfrm>
            <a:off x="9760860" y="1534012"/>
            <a:ext cx="2430456" cy="73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5"/>
              </a:lnSpc>
            </a:pPr>
            <a:r>
              <a:rPr lang="en-US" sz="5972" b="1" spc="-226">
                <a:solidFill>
                  <a:srgbClr val="010A29"/>
                </a:solidFill>
                <a:latin typeface="Bricolage Grotesque 36 Bold"/>
                <a:ea typeface="Bricolage Grotesque 36 Bold"/>
                <a:cs typeface="Bricolage Grotesque 36 Bold"/>
                <a:sym typeface="Bricolage Grotesque 36 Bold"/>
              </a:rPr>
              <a:t>Polisen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09459" y="2634527"/>
            <a:ext cx="11333260" cy="642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424"/>
              </a:lnSpc>
              <a:buFont typeface="Arial"/>
              <a:buChar char="•"/>
            </a:pPr>
            <a:r>
              <a:rPr lang="en-US" sz="2400" b="1" spc="-12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Att förse person under 20 år med alkoholhaltiga drycker är ett brott – langning</a:t>
            </a:r>
          </a:p>
          <a:p>
            <a:pPr algn="l">
              <a:lnSpc>
                <a:spcPts val="2424"/>
              </a:lnSpc>
            </a:pPr>
            <a:endParaRPr lang="en-US" sz="2400" b="1" spc="-120">
              <a:solidFill>
                <a:srgbClr val="010A29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marL="518160" lvl="1" indent="-259080" algn="l">
              <a:lnSpc>
                <a:spcPts val="2424"/>
              </a:lnSpc>
              <a:buFont typeface="Arial"/>
              <a:buChar char="•"/>
            </a:pPr>
            <a:r>
              <a:rPr lang="en-US" sz="2400" b="1" spc="-12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Över 18 år så får man dricka alkoholhaltiga drycker på restaurang – ansvarsfull alkoholservering </a:t>
            </a:r>
          </a:p>
          <a:p>
            <a:pPr algn="l">
              <a:lnSpc>
                <a:spcPts val="2424"/>
              </a:lnSpc>
            </a:pPr>
            <a:endParaRPr lang="en-US" sz="2400" b="1" spc="-120">
              <a:solidFill>
                <a:srgbClr val="010A29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marL="518160" lvl="1" indent="-259080" algn="l">
              <a:lnSpc>
                <a:spcPts val="2424"/>
              </a:lnSpc>
              <a:buFont typeface="Arial"/>
              <a:buChar char="•"/>
            </a:pPr>
            <a:r>
              <a:rPr lang="en-US" sz="2400" b="1" spc="-12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Under 18 år mindre mängd, 1-2 msk, vid högtidligare tillfällen.</a:t>
            </a:r>
          </a:p>
          <a:p>
            <a:pPr algn="l">
              <a:lnSpc>
                <a:spcPts val="2424"/>
              </a:lnSpc>
            </a:pPr>
            <a:endParaRPr lang="en-US" sz="2400" b="1" spc="-120">
              <a:solidFill>
                <a:srgbClr val="010A29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marL="518160" lvl="1" indent="-259080" algn="l">
              <a:lnSpc>
                <a:spcPts val="2424"/>
              </a:lnSpc>
              <a:buFont typeface="Arial"/>
              <a:buChar char="•"/>
            </a:pPr>
            <a:r>
              <a:rPr lang="en-US" sz="2400" b="1" spc="-12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All användning/bruk av narkotika är olaglig!</a:t>
            </a:r>
          </a:p>
          <a:p>
            <a:pPr algn="l">
              <a:lnSpc>
                <a:spcPts val="2424"/>
              </a:lnSpc>
            </a:pPr>
            <a:endParaRPr lang="en-US" sz="2400" b="1" spc="-120">
              <a:solidFill>
                <a:srgbClr val="010A29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marL="518160" lvl="1" indent="-259080" algn="l">
              <a:lnSpc>
                <a:spcPts val="2424"/>
              </a:lnSpc>
              <a:buFont typeface="Arial"/>
              <a:buChar char="•"/>
            </a:pPr>
            <a:r>
              <a:rPr lang="en-US" sz="2400" b="1" spc="-12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Skadegörelse är ett brott enligt Brottsbalken 12:2. Man kan dömas till böter eller fängelse i högst 1 år (normalgraden) eller fängelse högst 4 år (grovt brott). </a:t>
            </a:r>
          </a:p>
          <a:p>
            <a:pPr algn="l">
              <a:lnSpc>
                <a:spcPts val="2424"/>
              </a:lnSpc>
            </a:pPr>
            <a:endParaRPr lang="en-US" sz="2400" b="1" spc="-120">
              <a:solidFill>
                <a:srgbClr val="010A29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marL="518160" lvl="1" indent="-259080" algn="l">
              <a:lnSpc>
                <a:spcPts val="2424"/>
              </a:lnSpc>
              <a:buFont typeface="Arial"/>
              <a:buChar char="•"/>
            </a:pPr>
            <a:r>
              <a:rPr lang="en-US" sz="2400" b="1" spc="-12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Skadestånd för det som förstörts ska betalas av den som dömts för brottet. Rätten dömer oftast även ut skadeståndet. </a:t>
            </a:r>
          </a:p>
          <a:p>
            <a:pPr algn="l">
              <a:lnSpc>
                <a:spcPts val="2424"/>
              </a:lnSpc>
            </a:pPr>
            <a:endParaRPr lang="en-US" sz="2400" b="1" spc="-120">
              <a:solidFill>
                <a:srgbClr val="010A29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marL="518160" lvl="1" indent="-259080" algn="l">
              <a:lnSpc>
                <a:spcPts val="2424"/>
              </a:lnSpc>
              <a:buFont typeface="Arial"/>
              <a:buChar char="•"/>
            </a:pPr>
            <a:r>
              <a:rPr lang="en-US" sz="2400" b="1" spc="-12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Föräldrar är skadeståndspliktiga för sina minderåriga barn/ungdomar.</a:t>
            </a:r>
          </a:p>
          <a:p>
            <a:pPr algn="l">
              <a:lnSpc>
                <a:spcPts val="2424"/>
              </a:lnSpc>
            </a:pPr>
            <a:endParaRPr lang="en-US" sz="2400" b="1" spc="-120">
              <a:solidFill>
                <a:srgbClr val="010A29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marL="518160" lvl="1" indent="-259080" algn="l">
              <a:lnSpc>
                <a:spcPts val="2424"/>
              </a:lnSpc>
              <a:buFont typeface="Arial"/>
              <a:buChar char="•"/>
            </a:pPr>
            <a:r>
              <a:rPr lang="en-US" sz="2400" b="1" spc="-12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Straffmyndig vid 15 års ålder. </a:t>
            </a:r>
          </a:p>
          <a:p>
            <a:pPr algn="l">
              <a:lnSpc>
                <a:spcPts val="2424"/>
              </a:lnSpc>
            </a:pPr>
            <a:endParaRPr lang="en-US" sz="2400" b="1" spc="-120">
              <a:solidFill>
                <a:srgbClr val="010A29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  <a:p>
            <a:pPr marL="518160" lvl="1" indent="-259080" algn="l">
              <a:lnSpc>
                <a:spcPts val="2424"/>
              </a:lnSpc>
              <a:buFont typeface="Arial"/>
              <a:buChar char="•"/>
            </a:pPr>
            <a:r>
              <a:rPr lang="en-US" sz="2400" b="1" spc="-120">
                <a:solidFill>
                  <a:srgbClr val="010A29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Dom finns i belastningsregistret och kan påverka körkort och vissa anställningar.</a:t>
            </a:r>
          </a:p>
          <a:p>
            <a:pPr marL="0" lvl="1" indent="0" algn="l">
              <a:lnSpc>
                <a:spcPts val="2424"/>
              </a:lnSpc>
            </a:pPr>
            <a:endParaRPr lang="en-US" sz="2400" b="1" spc="-120">
              <a:solidFill>
                <a:srgbClr val="010A29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968</Words>
  <Application>Microsoft Office PowerPoint</Application>
  <PresentationFormat>Anpassad</PresentationFormat>
  <Paragraphs>176</Paragraphs>
  <Slides>27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42" baseType="lpstr">
      <vt:lpstr>Bricolage Grotesque 36 Bold</vt:lpstr>
      <vt:lpstr>Arial</vt:lpstr>
      <vt:lpstr>Garet</vt:lpstr>
      <vt:lpstr>Bricolage Grotesque 36</vt:lpstr>
      <vt:lpstr>Bricolage Grotesque Bold</vt:lpstr>
      <vt:lpstr>Quicksand Medium</vt:lpstr>
      <vt:lpstr>Source Sans Pro Bold</vt:lpstr>
      <vt:lpstr>Be Vietnam</vt:lpstr>
      <vt:lpstr>Bricolage Grotesque</vt:lpstr>
      <vt:lpstr>Helios</vt:lpstr>
      <vt:lpstr>Helios Bold</vt:lpstr>
      <vt:lpstr>Calibri</vt:lpstr>
      <vt:lpstr>Source Sans Pro</vt:lpstr>
      <vt:lpstr>Canva Sans Bold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2026, PP till kvällen</dc:title>
  <dc:creator>Charlotte Aspeteg</dc:creator>
  <cp:lastModifiedBy>Charlotte Aspeteg</cp:lastModifiedBy>
  <cp:revision>1</cp:revision>
  <dcterms:created xsi:type="dcterms:W3CDTF">2006-08-16T00:00:00Z</dcterms:created>
  <dcterms:modified xsi:type="dcterms:W3CDTF">2026-03-12T07:29:06Z</dcterms:modified>
  <dc:identifier>DAG_yaQFOGo</dc:identifier>
</cp:coreProperties>
</file>